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6" r:id="rId3"/>
    <p:sldId id="302" r:id="rId4"/>
    <p:sldId id="260" r:id="rId5"/>
    <p:sldId id="270" r:id="rId6"/>
    <p:sldId id="269" r:id="rId7"/>
    <p:sldId id="264" r:id="rId8"/>
    <p:sldId id="265" r:id="rId9"/>
    <p:sldId id="261" r:id="rId10"/>
    <p:sldId id="301" r:id="rId11"/>
    <p:sldId id="30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1" r:id="rId20"/>
    <p:sldId id="284" r:id="rId21"/>
    <p:sldId id="285" r:id="rId22"/>
    <p:sldId id="286" r:id="rId23"/>
    <p:sldId id="298" r:id="rId24"/>
    <p:sldId id="299" r:id="rId25"/>
    <p:sldId id="279" r:id="rId26"/>
    <p:sldId id="290" r:id="rId27"/>
    <p:sldId id="291" r:id="rId28"/>
    <p:sldId id="292" r:id="rId29"/>
    <p:sldId id="288" r:id="rId30"/>
    <p:sldId id="287" r:id="rId31"/>
    <p:sldId id="280" r:id="rId32"/>
    <p:sldId id="297" r:id="rId33"/>
    <p:sldId id="296" r:id="rId34"/>
    <p:sldId id="295" r:id="rId35"/>
    <p:sldId id="293" r:id="rId36"/>
    <p:sldId id="294" r:id="rId37"/>
    <p:sldId id="267" r:id="rId38"/>
    <p:sldId id="268" r:id="rId39"/>
    <p:sldId id="263" r:id="rId40"/>
    <p:sldId id="30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00"/>
    <a:srgbClr val="003200"/>
    <a:srgbClr val="295A40"/>
    <a:srgbClr val="00FA00"/>
    <a:srgbClr val="00C800"/>
    <a:srgbClr val="009600"/>
    <a:srgbClr val="007D00"/>
    <a:srgbClr val="EBE4D1"/>
    <a:srgbClr val="D7C9A1"/>
    <a:srgbClr val="C2A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28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A5D4-D172-2EEC-4CAE-958B9A0DC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17FBC-3F3F-04A0-65E5-164D4A70F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ABC1-F72A-1578-CD84-91DD7438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3F5B5-3732-3CA0-75BC-2370DA28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E0C5A-C3E0-7E46-4442-36572C58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5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928-A990-4FCF-13EC-D6E58BE3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D57AC-B1E0-3A2E-BFB9-689192A34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D093B-8B09-8811-C480-DE5D1F47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7BBE6-754E-80E1-B333-73FE6DF3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10E77-96C8-D978-F973-8EA230C0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03A9DC-BDC6-0338-3FBE-76861EA10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8C147-FC95-A2D0-64E7-F08A95B54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84BC9-4441-E312-03FE-1C4CE5A4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A8DD8-8369-3B78-47A9-3217F0B7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ED8D-77C7-83E5-B7E1-CF968A25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0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F5C5-D89D-F038-014B-5EBC1E70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E63D1-3A14-AE72-3537-A8E7019CF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EE232-9FD2-E4C1-CF1D-53363569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E65C2-A044-8B67-E88B-4016956C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CFD40-57B6-0B7C-0F5A-46EFF3F5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9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B9DA9-52CB-27CD-F6B2-4AD13F72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9EECE-66AD-11C8-658C-90EB507DF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CF31-BEB9-0672-15BD-292AA907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DE7B1-B053-E9C0-B2D2-FE55FED1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FB4FE-D63D-2A6D-EF57-E0A7D3D3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2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8E9DF-3BCD-7C4D-D234-8D659E49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4EDF4-FB1D-4611-6781-832AF3746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9830-7F14-D12F-FBCA-2774E0D2C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197ED-D225-C1F3-8678-F34C2B230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C0C0A-6FCE-0A00-CE7A-72910EB5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252D-F080-C4CB-7C0D-4086C4CF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9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F603-639D-D01D-78F7-B2C0C3F6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3E8CB-2A0A-3914-D570-023873C2A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D24B7-00B4-5C7A-701D-DF6163DBA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F9D5C-E5B7-80A2-1AA4-46B7FE4A0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51F7-C4B8-B801-5D84-7CC3E5064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71B4A-89A1-DA56-1123-9FB4A8AC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CBA9D-BAD8-5B84-F261-FA400507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75B3C-6D81-875D-E7A1-B139FF3C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6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98E0-75E3-72B0-FFA6-DB112849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C8E2B-3D14-E794-AA63-F80D143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C676D-ACED-8870-9CA6-9529F2FB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C1BB6-5B45-EC0E-BC1F-34CB7004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6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15A0F-50FB-749C-6BCD-D09CF69F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D26B-8DF6-FB21-305A-E17D69E8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02A6A-7E75-0A30-2FFF-6987C451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AA8D-1FD7-B7AD-7F88-3369038F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CEDF7-5CFF-97E4-127A-82D85BF9E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3DE29-4352-8B89-B6F7-D59D5F7B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BCF1B-3309-9C08-0BF2-0FC029C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8593E-FF06-4B8C-E522-1E1AFFD2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ED8B9-AE9D-F60F-492B-758CD894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0180-2223-2392-E9C8-127B1965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EF4815-1330-A523-F058-1AF9DE4D2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2CC6E-670D-C2F6-FEBA-92B25BCF3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63020-E60E-3BE0-A465-9F0FA71A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2BABE-9EB5-0547-0451-F3A4213D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A9BB8-115F-2767-F4F1-08A64783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8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A5FCB-DE71-73B5-3180-8DE3DBED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3E9E4-E373-1312-2937-7691D6DC2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E951B-EFE2-CF6F-EF2E-C3275B2F6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FBD00-E21D-4C1B-8F9F-9B2B5AC423FF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58C71-965F-56F2-021D-D4AB1EEB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CD9AC-F9CC-E97B-1ACE-554D239D2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32B44-8494-40C0-AE82-BA65BE11F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hyperlink" Target="https://www.instagram.com/sbp.collegecounseling/" TargetMode="External"/><Relationship Id="rId7" Type="http://schemas.openxmlformats.org/officeDocument/2006/relationships/slide" Target="slide1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10" Type="http://schemas.openxmlformats.org/officeDocument/2006/relationships/slide" Target="slide11.xml"/><Relationship Id="rId4" Type="http://schemas.openxmlformats.org/officeDocument/2006/relationships/slide" Target="slide14.xml"/><Relationship Id="rId9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8.xml"/><Relationship Id="rId7" Type="http://schemas.openxmlformats.org/officeDocument/2006/relationships/slide" Target="slide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4.xml"/><Relationship Id="rId9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6.xml"/><Relationship Id="rId7" Type="http://schemas.openxmlformats.org/officeDocument/2006/relationships/slide" Target="slide3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slide" Target="slide27.xml"/><Relationship Id="rId9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18.xml"/><Relationship Id="rId9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18.xml"/><Relationship Id="rId9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18.xml"/><Relationship Id="rId9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18.xml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rosenke.wix.com/colleg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18.xml"/><Relationship Id="rId9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33.xml"/><Relationship Id="rId7" Type="http://schemas.openxmlformats.org/officeDocument/2006/relationships/slide" Target="slide3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32.xml"/><Relationship Id="rId9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7.xml"/><Relationship Id="rId7" Type="http://schemas.openxmlformats.org/officeDocument/2006/relationships/slide" Target="slide34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3.ncaa.org/ecwr3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ia.org/schools/membership-map" TargetMode="External"/><Relationship Id="rId2" Type="http://schemas.openxmlformats.org/officeDocument/2006/relationships/hyperlink" Target="https://www.ncaa.org/sports/2021/5/3/membership-directory.aspx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henccaa.org/sports/2017/6/14/Member_Schools_17-18.aspx" TargetMode="External"/><Relationship Id="rId4" Type="http://schemas.openxmlformats.org/officeDocument/2006/relationships/hyperlink" Target="https://www.njcaa.org/member_colleges/Organization_of_NJCAA_Regi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osenke.wixsite.com/colleg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@ncs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arecollegetennis.com/ita-rankings/" TargetMode="External"/><Relationship Id="rId13" Type="http://schemas.openxmlformats.org/officeDocument/2006/relationships/hyperlink" Target="http://golfstat.com/index.cfm?event=public.teamRanking&amp;gender=M" TargetMode="External"/><Relationship Id="rId3" Type="http://schemas.openxmlformats.org/officeDocument/2006/relationships/hyperlink" Target="https://www.usta.com/en/home/play/college-tennis/programs/national/college-tennis-basic-recruiting-information.html" TargetMode="External"/><Relationship Id="rId7" Type="http://schemas.openxmlformats.org/officeDocument/2006/relationships/hyperlink" Target="https://www.ussportscamps.com/tips/tennis/coaches-corner-the-college-recruiting-process" TargetMode="External"/><Relationship Id="rId12" Type="http://schemas.openxmlformats.org/officeDocument/2006/relationships/hyperlink" Target="https://juniorgolfhub.com/hitthelinks/college-golf/mens-college-golf-rankings-recruiting-and-mor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sasports.org/womens-tennis" TargetMode="External"/><Relationship Id="rId11" Type="http://schemas.openxmlformats.org/officeDocument/2006/relationships/hyperlink" Target="https://www.ncsasports.org/womens-golf" TargetMode="External"/><Relationship Id="rId5" Type="http://schemas.openxmlformats.org/officeDocument/2006/relationships/hyperlink" Target="https://www.ncsasports.org/mens-tennis" TargetMode="External"/><Relationship Id="rId10" Type="http://schemas.openxmlformats.org/officeDocument/2006/relationships/hyperlink" Target="https://www.ncsasports.org/mens-golf" TargetMode="External"/><Relationship Id="rId4" Type="http://schemas.openxmlformats.org/officeDocument/2006/relationships/hyperlink" Target="https://tennisrecruiting.net/" TargetMode="External"/><Relationship Id="rId9" Type="http://schemas.openxmlformats.org/officeDocument/2006/relationships/hyperlink" Target="https://www.juniorgolfscoreboard.com/index.asp" TargetMode="External"/><Relationship Id="rId14" Type="http://schemas.openxmlformats.org/officeDocument/2006/relationships/hyperlink" Target="https://www.collegegolf.com/index.cf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2A5D42A-6820-522F-55C9-4125CAC62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1"/>
          <a:stretch/>
        </p:blipFill>
        <p:spPr>
          <a:xfrm>
            <a:off x="3352800" y="0"/>
            <a:ext cx="913311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C12F52-D6B7-B7AC-94B1-508ADE7D0B1F}"/>
              </a:ext>
            </a:extLst>
          </p:cNvPr>
          <p:cNvSpPr/>
          <p:nvPr/>
        </p:nvSpPr>
        <p:spPr>
          <a:xfrm>
            <a:off x="600795" y="1318418"/>
            <a:ext cx="4582885" cy="4221163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2AF64-CCE9-4386-AE13-38B30ADC3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94" y="1965499"/>
            <a:ext cx="4582885" cy="1555152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3677D-4C42-D266-1C2C-26BA68491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794" y="3931618"/>
            <a:ext cx="4582885" cy="97222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SADDLEBROOK PREP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8E0A3-8372-CE3A-F698-022AF4CECE84}"/>
              </a:ext>
            </a:extLst>
          </p:cNvPr>
          <p:cNvSpPr txBox="1"/>
          <p:nvPr/>
        </p:nvSpPr>
        <p:spPr>
          <a:xfrm>
            <a:off x="600793" y="2888734"/>
            <a:ext cx="4582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Recruiting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58835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84FD6CE7-5991-2FFE-48C3-737D8C1B0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2"/>
          <a:stretch/>
        </p:blipFill>
        <p:spPr>
          <a:xfrm>
            <a:off x="-2780910" y="-785274"/>
            <a:ext cx="8876910" cy="76432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918857" y="147485"/>
            <a:ext cx="7904843" cy="6538450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4114800" y="314633"/>
            <a:ext cx="7478485" cy="637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Middle School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This time is going to set the foundation for everything that’s done in high school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Find topics for leisure reading – avoid social media as much as possible and replace it with well-written materials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Learn to write – pay attention to grammar and learn how words are constructed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Play tournaments and learn to adjust to tournament settings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the PSAT 8/9 to get a sense of what standardized tests are all about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Remember that high school classes count towards the high school GPA (Algebra I)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CB3B5EE-AE8C-DC58-14F0-4F526A8B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9" r="32773" b="2642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62857" y="337457"/>
            <a:ext cx="7946571" cy="5270864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558800" y="468086"/>
            <a:ext cx="7478485" cy="605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High School Classes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16 Core Classes required by the NCAA and most colleges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English 9-12 and AP courses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Algebra I through Calculus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3-4 Sciences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World History, US History, American Government, and Economics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Foreign Languages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Rest of the schedule is filled out by electives and grades from sport</a:t>
            </a: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41A57EA-7CD7-0868-6AD2-DDFC5A216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02" y="0"/>
            <a:ext cx="7941294" cy="52929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Freshman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rId3" action="ppaction://hlinksldjump"/>
            <a:extLst>
              <a:ext uri="{FF2B5EF4-FFF2-40B4-BE49-F238E27FC236}">
                <a16:creationId xmlns:a16="http://schemas.microsoft.com/office/drawing/2014/main" id="{F5A956E2-8CCC-BAB3-1D28-A842F4619D05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4" action="ppaction://hlinksldjump"/>
            <a:extLst>
              <a:ext uri="{FF2B5EF4-FFF2-40B4-BE49-F238E27FC236}">
                <a16:creationId xmlns:a16="http://schemas.microsoft.com/office/drawing/2014/main" id="{AFD4CFDE-999F-F973-EE32-F501B4B1F704}"/>
              </a:ext>
            </a:extLst>
          </p:cNvPr>
          <p:cNvSpPr/>
          <p:nvPr/>
        </p:nvSpPr>
        <p:spPr>
          <a:xfrm>
            <a:off x="1283484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hlinkClick r:id="rId5" action="ppaction://hlinksldjump"/>
            <a:extLst>
              <a:ext uri="{FF2B5EF4-FFF2-40B4-BE49-F238E27FC236}">
                <a16:creationId xmlns:a16="http://schemas.microsoft.com/office/drawing/2014/main" id="{9330BF9F-1456-E0B3-D5F4-CF03EFFFB6BE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6" action="ppaction://hlinksldjump"/>
            <a:extLst>
              <a:ext uri="{FF2B5EF4-FFF2-40B4-BE49-F238E27FC236}">
                <a16:creationId xmlns:a16="http://schemas.microsoft.com/office/drawing/2014/main" id="{FDD0DDAF-EEAB-FBA7-B508-B98A0E33CF60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7" action="ppaction://hlinksldjump"/>
            <a:extLst>
              <a:ext uri="{FF2B5EF4-FFF2-40B4-BE49-F238E27FC236}">
                <a16:creationId xmlns:a16="http://schemas.microsoft.com/office/drawing/2014/main" id="{3E5B3879-3725-BB21-4E48-8E8545DE607B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hlinkClick r:id="rId8" action="ppaction://hlinksldjump"/>
            <a:extLst>
              <a:ext uri="{FF2B5EF4-FFF2-40B4-BE49-F238E27FC236}">
                <a16:creationId xmlns:a16="http://schemas.microsoft.com/office/drawing/2014/main" id="{6F24FFBF-F0A7-1AC5-28E7-77F2513E164F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hlinkClick r:id="rId9" action="ppaction://hlinksldjump"/>
            <a:extLst>
              <a:ext uri="{FF2B5EF4-FFF2-40B4-BE49-F238E27FC236}">
                <a16:creationId xmlns:a16="http://schemas.microsoft.com/office/drawing/2014/main" id="{B87D32A9-CDF0-FFE4-84D5-410AE469F314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932E1F3-AE2A-3DD4-9874-32F65B7B2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14" t="10034" r="19912" b="22655"/>
          <a:stretch/>
        </p:blipFill>
        <p:spPr>
          <a:xfrm rot="339105">
            <a:off x="4847584" y="-205826"/>
            <a:ext cx="7418968" cy="5373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Freshman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522D0-39C4-6965-BDA9-13693C25AD0F}"/>
              </a:ext>
            </a:extLst>
          </p:cNvPr>
          <p:cNvSpPr/>
          <p:nvPr/>
        </p:nvSpPr>
        <p:spPr>
          <a:xfrm>
            <a:off x="141518" y="701035"/>
            <a:ext cx="6814453" cy="3990707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22713E-4C54-D1EC-2C89-394628A604A6}"/>
              </a:ext>
            </a:extLst>
          </p:cNvPr>
          <p:cNvSpPr txBox="1">
            <a:spLocks/>
          </p:cNvSpPr>
          <p:nvPr/>
        </p:nvSpPr>
        <p:spPr>
          <a:xfrm>
            <a:off x="239486" y="816429"/>
            <a:ext cx="6618513" cy="387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August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Download the NCAA’s Guide for the College Bound Student Athlete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Pay particular attention to p. 13-14 which provide a checklist of actions and the NCAA’s account types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Set up a sport-specific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 account (preferably Twitter)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4F69C-AF77-498C-9EE2-46F39C03420E}"/>
              </a:ext>
            </a:extLst>
          </p:cNvPr>
          <p:cNvSpPr/>
          <p:nvPr/>
        </p:nvSpPr>
        <p:spPr>
          <a:xfrm>
            <a:off x="137886" y="4680857"/>
            <a:ext cx="6830785" cy="468084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0786">
                <a:moveTo>
                  <a:pt x="1362528" y="480786"/>
                </a:moveTo>
                <a:lnTo>
                  <a:pt x="0" y="2722"/>
                </a:lnTo>
                <a:lnTo>
                  <a:pt x="6830785" y="0"/>
                </a:lnTo>
                <a:lnTo>
                  <a:pt x="1362528" y="480786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4" action="ppaction://hlinksldjump"/>
            <a:extLst>
              <a:ext uri="{FF2B5EF4-FFF2-40B4-BE49-F238E27FC236}">
                <a16:creationId xmlns:a16="http://schemas.microsoft.com/office/drawing/2014/main" id="{375B881C-2F9F-B024-5B93-43786E9D6F07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5EFA85BD-9A6D-FBD6-039D-F20A9FD82611}"/>
              </a:ext>
            </a:extLst>
          </p:cNvPr>
          <p:cNvSpPr/>
          <p:nvPr/>
        </p:nvSpPr>
        <p:spPr>
          <a:xfrm>
            <a:off x="1283484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6" action="ppaction://hlinksldjump"/>
            <a:extLst>
              <a:ext uri="{FF2B5EF4-FFF2-40B4-BE49-F238E27FC236}">
                <a16:creationId xmlns:a16="http://schemas.microsoft.com/office/drawing/2014/main" id="{CF6A17EF-8D79-75CA-94FE-0077A23AF3F7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7" action="ppaction://hlinksldjump"/>
            <a:extLst>
              <a:ext uri="{FF2B5EF4-FFF2-40B4-BE49-F238E27FC236}">
                <a16:creationId xmlns:a16="http://schemas.microsoft.com/office/drawing/2014/main" id="{2E5A7AEA-86C1-849F-B025-0EEBD20D0DEE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8" action="ppaction://hlinksldjump"/>
            <a:extLst>
              <a:ext uri="{FF2B5EF4-FFF2-40B4-BE49-F238E27FC236}">
                <a16:creationId xmlns:a16="http://schemas.microsoft.com/office/drawing/2014/main" id="{48E9ABCA-F811-ECDA-A765-DAC34D808B1F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9" action="ppaction://hlinksldjump"/>
            <a:extLst>
              <a:ext uri="{FF2B5EF4-FFF2-40B4-BE49-F238E27FC236}">
                <a16:creationId xmlns:a16="http://schemas.microsoft.com/office/drawing/2014/main" id="{53A5F3E5-53DD-EDE5-D425-769D3854D603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hlinkClick r:id="rId10" action="ppaction://hlinksldjump"/>
            <a:extLst>
              <a:ext uri="{FF2B5EF4-FFF2-40B4-BE49-F238E27FC236}">
                <a16:creationId xmlns:a16="http://schemas.microsoft.com/office/drawing/2014/main" id="{57BDFBB8-3716-763D-A09A-99DF1380EB4B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outdoor, person, sky&#10;&#10;Description automatically generated">
            <a:extLst>
              <a:ext uri="{FF2B5EF4-FFF2-40B4-BE49-F238E27FC236}">
                <a16:creationId xmlns:a16="http://schemas.microsoft.com/office/drawing/2014/main" id="{69AA4BB6-993F-B681-773E-DD8EB011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079">
            <a:off x="5542909" y="3347"/>
            <a:ext cx="7819130" cy="52114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Freshman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522D0-39C4-6965-BDA9-13693C25AD0F}"/>
              </a:ext>
            </a:extLst>
          </p:cNvPr>
          <p:cNvSpPr/>
          <p:nvPr/>
        </p:nvSpPr>
        <p:spPr>
          <a:xfrm>
            <a:off x="141518" y="435429"/>
            <a:ext cx="6814453" cy="4256314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22713E-4C54-D1EC-2C89-394628A604A6}"/>
              </a:ext>
            </a:extLst>
          </p:cNvPr>
          <p:cNvSpPr txBox="1">
            <a:spLocks/>
          </p:cNvSpPr>
          <p:nvPr/>
        </p:nvSpPr>
        <p:spPr>
          <a:xfrm>
            <a:off x="239486" y="592572"/>
            <a:ext cx="6618513" cy="409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August/September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Grades count towards your high school GPA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Colleges will look at six semesters worth of grades (Fall of 9th grade through spring of 12th grade)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Keep a list of your last ten tournaments played and their results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Attend résumé writing seminar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4F69C-AF77-498C-9EE2-46F39C03420E}"/>
              </a:ext>
            </a:extLst>
          </p:cNvPr>
          <p:cNvSpPr/>
          <p:nvPr/>
        </p:nvSpPr>
        <p:spPr>
          <a:xfrm>
            <a:off x="137886" y="4680857"/>
            <a:ext cx="6830785" cy="472357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26479 w 6830785"/>
              <a:gd name="connsiteY0" fmla="*/ 472008 h 472008"/>
              <a:gd name="connsiteX1" fmla="*/ 0 w 6830785"/>
              <a:gd name="connsiteY1" fmla="*/ 2722 h 472008"/>
              <a:gd name="connsiteX2" fmla="*/ 6830785 w 6830785"/>
              <a:gd name="connsiteY2" fmla="*/ 0 h 472008"/>
              <a:gd name="connsiteX3" fmla="*/ 2426479 w 6830785"/>
              <a:gd name="connsiteY3" fmla="*/ 472008 h 472008"/>
              <a:gd name="connsiteX0" fmla="*/ 2426479 w 6830785"/>
              <a:gd name="connsiteY0" fmla="*/ 476397 h 476397"/>
              <a:gd name="connsiteX1" fmla="*/ 0 w 6830785"/>
              <a:gd name="connsiteY1" fmla="*/ 2722 h 476397"/>
              <a:gd name="connsiteX2" fmla="*/ 6830785 w 6830785"/>
              <a:gd name="connsiteY2" fmla="*/ 0 h 476397"/>
              <a:gd name="connsiteX3" fmla="*/ 2426479 w 6830785"/>
              <a:gd name="connsiteY3" fmla="*/ 476397 h 476397"/>
              <a:gd name="connsiteX0" fmla="*/ 2430752 w 6830785"/>
              <a:gd name="connsiteY0" fmla="*/ 489564 h 489564"/>
              <a:gd name="connsiteX1" fmla="*/ 0 w 6830785"/>
              <a:gd name="connsiteY1" fmla="*/ 2722 h 489564"/>
              <a:gd name="connsiteX2" fmla="*/ 6830785 w 6830785"/>
              <a:gd name="connsiteY2" fmla="*/ 0 h 489564"/>
              <a:gd name="connsiteX3" fmla="*/ 2430752 w 6830785"/>
              <a:gd name="connsiteY3" fmla="*/ 489564 h 489564"/>
              <a:gd name="connsiteX0" fmla="*/ 2430752 w 6830785"/>
              <a:gd name="connsiteY0" fmla="*/ 485175 h 485175"/>
              <a:gd name="connsiteX1" fmla="*/ 0 w 6830785"/>
              <a:gd name="connsiteY1" fmla="*/ 2722 h 485175"/>
              <a:gd name="connsiteX2" fmla="*/ 6830785 w 6830785"/>
              <a:gd name="connsiteY2" fmla="*/ 0 h 485175"/>
              <a:gd name="connsiteX3" fmla="*/ 2430752 w 6830785"/>
              <a:gd name="connsiteY3" fmla="*/ 485175 h 48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5175">
                <a:moveTo>
                  <a:pt x="2430752" y="485175"/>
                </a:moveTo>
                <a:lnTo>
                  <a:pt x="0" y="2722"/>
                </a:lnTo>
                <a:lnTo>
                  <a:pt x="6830785" y="0"/>
                </a:lnTo>
                <a:lnTo>
                  <a:pt x="2430752" y="485175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3" action="ppaction://hlinksldjump"/>
            <a:extLst>
              <a:ext uri="{FF2B5EF4-FFF2-40B4-BE49-F238E27FC236}">
                <a16:creationId xmlns:a16="http://schemas.microsoft.com/office/drawing/2014/main" id="{6C3EA94E-294C-5F7B-E8F2-F9A90299795C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4" action="ppaction://hlinksldjump"/>
            <a:extLst>
              <a:ext uri="{FF2B5EF4-FFF2-40B4-BE49-F238E27FC236}">
                <a16:creationId xmlns:a16="http://schemas.microsoft.com/office/drawing/2014/main" id="{0F44016A-408E-E775-3445-FE042CF3C1E8}"/>
              </a:ext>
            </a:extLst>
          </p:cNvPr>
          <p:cNvSpPr/>
          <p:nvPr/>
        </p:nvSpPr>
        <p:spPr>
          <a:xfrm>
            <a:off x="1283484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5" action="ppaction://hlinksldjump"/>
            <a:extLst>
              <a:ext uri="{FF2B5EF4-FFF2-40B4-BE49-F238E27FC236}">
                <a16:creationId xmlns:a16="http://schemas.microsoft.com/office/drawing/2014/main" id="{10AA756F-7ACB-BC0E-F534-E6B211D7FA16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6" action="ppaction://hlinksldjump"/>
            <a:extLst>
              <a:ext uri="{FF2B5EF4-FFF2-40B4-BE49-F238E27FC236}">
                <a16:creationId xmlns:a16="http://schemas.microsoft.com/office/drawing/2014/main" id="{65AB7F87-6C7B-5DD7-02B1-CEA080EE552C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7" action="ppaction://hlinksldjump"/>
            <a:extLst>
              <a:ext uri="{FF2B5EF4-FFF2-40B4-BE49-F238E27FC236}">
                <a16:creationId xmlns:a16="http://schemas.microsoft.com/office/drawing/2014/main" id="{67CD12D4-86EB-8BF0-B65E-CFB6BD0BECF3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8" action="ppaction://hlinksldjump"/>
            <a:extLst>
              <a:ext uri="{FF2B5EF4-FFF2-40B4-BE49-F238E27FC236}">
                <a16:creationId xmlns:a16="http://schemas.microsoft.com/office/drawing/2014/main" id="{DA3DF8C5-2BB4-7A87-DA0C-17275AD94C66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hlinkClick r:id="rId9" action="ppaction://hlinksldjump"/>
            <a:extLst>
              <a:ext uri="{FF2B5EF4-FFF2-40B4-BE49-F238E27FC236}">
                <a16:creationId xmlns:a16="http://schemas.microsoft.com/office/drawing/2014/main" id="{0AAA75E3-7F9C-D78F-6EB6-22073D347BDE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city, track, traveling&#10;&#10;Description automatically generated">
            <a:extLst>
              <a:ext uri="{FF2B5EF4-FFF2-40B4-BE49-F238E27FC236}">
                <a16:creationId xmlns:a16="http://schemas.microsoft.com/office/drawing/2014/main" id="{7358AB9D-EE8C-7C4B-8A0B-6392FDC2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724">
            <a:off x="5196350" y="90642"/>
            <a:ext cx="7620000" cy="5076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Freshman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522D0-39C4-6965-BDA9-13693C25AD0F}"/>
              </a:ext>
            </a:extLst>
          </p:cNvPr>
          <p:cNvSpPr/>
          <p:nvPr/>
        </p:nvSpPr>
        <p:spPr>
          <a:xfrm>
            <a:off x="141518" y="786581"/>
            <a:ext cx="6814453" cy="3905161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22713E-4C54-D1EC-2C89-394628A604A6}"/>
              </a:ext>
            </a:extLst>
          </p:cNvPr>
          <p:cNvSpPr txBox="1">
            <a:spLocks/>
          </p:cNvSpPr>
          <p:nvPr/>
        </p:nvSpPr>
        <p:spPr>
          <a:xfrm>
            <a:off x="239486" y="933896"/>
            <a:ext cx="6618513" cy="3757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October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the PSAT 9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Start building a list of schools you’d like to attend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Tennis (Recommended): 30-50 schools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Golf (Recommended):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NCAA Initial Eligibility Center Discussion and Registration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4F69C-AF77-498C-9EE2-46F39C03420E}"/>
              </a:ext>
            </a:extLst>
          </p:cNvPr>
          <p:cNvSpPr/>
          <p:nvPr/>
        </p:nvSpPr>
        <p:spPr>
          <a:xfrm>
            <a:off x="137886" y="4680857"/>
            <a:ext cx="6830785" cy="465634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26479 w 6830785"/>
              <a:gd name="connsiteY0" fmla="*/ 472008 h 472008"/>
              <a:gd name="connsiteX1" fmla="*/ 0 w 6830785"/>
              <a:gd name="connsiteY1" fmla="*/ 2722 h 472008"/>
              <a:gd name="connsiteX2" fmla="*/ 6830785 w 6830785"/>
              <a:gd name="connsiteY2" fmla="*/ 0 h 472008"/>
              <a:gd name="connsiteX3" fmla="*/ 2426479 w 6830785"/>
              <a:gd name="connsiteY3" fmla="*/ 472008 h 472008"/>
              <a:gd name="connsiteX0" fmla="*/ 2426479 w 6830785"/>
              <a:gd name="connsiteY0" fmla="*/ 476397 h 476397"/>
              <a:gd name="connsiteX1" fmla="*/ 0 w 6830785"/>
              <a:gd name="connsiteY1" fmla="*/ 2722 h 476397"/>
              <a:gd name="connsiteX2" fmla="*/ 6830785 w 6830785"/>
              <a:gd name="connsiteY2" fmla="*/ 0 h 476397"/>
              <a:gd name="connsiteX3" fmla="*/ 2426479 w 6830785"/>
              <a:gd name="connsiteY3" fmla="*/ 476397 h 476397"/>
              <a:gd name="connsiteX0" fmla="*/ 2430752 w 6830785"/>
              <a:gd name="connsiteY0" fmla="*/ 489564 h 489564"/>
              <a:gd name="connsiteX1" fmla="*/ 0 w 6830785"/>
              <a:gd name="connsiteY1" fmla="*/ 2722 h 489564"/>
              <a:gd name="connsiteX2" fmla="*/ 6830785 w 6830785"/>
              <a:gd name="connsiteY2" fmla="*/ 0 h 489564"/>
              <a:gd name="connsiteX3" fmla="*/ 2430752 w 6830785"/>
              <a:gd name="connsiteY3" fmla="*/ 489564 h 489564"/>
              <a:gd name="connsiteX0" fmla="*/ 2430752 w 6830785"/>
              <a:gd name="connsiteY0" fmla="*/ 485175 h 485175"/>
              <a:gd name="connsiteX1" fmla="*/ 0 w 6830785"/>
              <a:gd name="connsiteY1" fmla="*/ 2722 h 485175"/>
              <a:gd name="connsiteX2" fmla="*/ 6830785 w 6830785"/>
              <a:gd name="connsiteY2" fmla="*/ 0 h 485175"/>
              <a:gd name="connsiteX3" fmla="*/ 2430752 w 6830785"/>
              <a:gd name="connsiteY3" fmla="*/ 485175 h 485175"/>
              <a:gd name="connsiteX0" fmla="*/ 3415749 w 6830785"/>
              <a:gd name="connsiteY0" fmla="*/ 478270 h 478270"/>
              <a:gd name="connsiteX1" fmla="*/ 0 w 6830785"/>
              <a:gd name="connsiteY1" fmla="*/ 2722 h 478270"/>
              <a:gd name="connsiteX2" fmla="*/ 6830785 w 6830785"/>
              <a:gd name="connsiteY2" fmla="*/ 0 h 478270"/>
              <a:gd name="connsiteX3" fmla="*/ 3415749 w 6830785"/>
              <a:gd name="connsiteY3" fmla="*/ 478270 h 4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78270">
                <a:moveTo>
                  <a:pt x="3415749" y="478270"/>
                </a:moveTo>
                <a:lnTo>
                  <a:pt x="0" y="2722"/>
                </a:lnTo>
                <a:lnTo>
                  <a:pt x="6830785" y="0"/>
                </a:lnTo>
                <a:lnTo>
                  <a:pt x="3415749" y="478270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3" action="ppaction://hlinksldjump"/>
            <a:extLst>
              <a:ext uri="{FF2B5EF4-FFF2-40B4-BE49-F238E27FC236}">
                <a16:creationId xmlns:a16="http://schemas.microsoft.com/office/drawing/2014/main" id="{1EB6915F-DE94-A600-9C57-24A6E80E6E10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4" action="ppaction://hlinksldjump"/>
            <a:extLst>
              <a:ext uri="{FF2B5EF4-FFF2-40B4-BE49-F238E27FC236}">
                <a16:creationId xmlns:a16="http://schemas.microsoft.com/office/drawing/2014/main" id="{3B86BAA8-7B9C-6C58-0850-19E641BB5DA7}"/>
              </a:ext>
            </a:extLst>
          </p:cNvPr>
          <p:cNvSpPr/>
          <p:nvPr/>
        </p:nvSpPr>
        <p:spPr>
          <a:xfrm>
            <a:off x="1283484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5" action="ppaction://hlinksldjump"/>
            <a:extLst>
              <a:ext uri="{FF2B5EF4-FFF2-40B4-BE49-F238E27FC236}">
                <a16:creationId xmlns:a16="http://schemas.microsoft.com/office/drawing/2014/main" id="{A7CC3DC9-8618-457C-211E-03AF00B471D8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6" action="ppaction://hlinksldjump"/>
            <a:extLst>
              <a:ext uri="{FF2B5EF4-FFF2-40B4-BE49-F238E27FC236}">
                <a16:creationId xmlns:a16="http://schemas.microsoft.com/office/drawing/2014/main" id="{E73437A8-C202-E356-B171-BAA4FF8AB5DD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7" action="ppaction://hlinksldjump"/>
            <a:extLst>
              <a:ext uri="{FF2B5EF4-FFF2-40B4-BE49-F238E27FC236}">
                <a16:creationId xmlns:a16="http://schemas.microsoft.com/office/drawing/2014/main" id="{B62B994E-2F94-A1C7-1F70-7CE279E58799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8" action="ppaction://hlinksldjump"/>
            <a:extLst>
              <a:ext uri="{FF2B5EF4-FFF2-40B4-BE49-F238E27FC236}">
                <a16:creationId xmlns:a16="http://schemas.microsoft.com/office/drawing/2014/main" id="{5EC83BEB-EDA9-8D8A-8FE6-59140F06979E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hlinkClick r:id="rId9" action="ppaction://hlinksldjump"/>
            <a:extLst>
              <a:ext uri="{FF2B5EF4-FFF2-40B4-BE49-F238E27FC236}">
                <a16:creationId xmlns:a16="http://schemas.microsoft.com/office/drawing/2014/main" id="{88D10F16-7CDC-9765-C512-EB0B83D8464B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339EC7C-1C2B-F30F-E219-97F1053B6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9" t="26973" r="23362" b="9349"/>
          <a:stretch/>
        </p:blipFill>
        <p:spPr>
          <a:xfrm rot="21240210">
            <a:off x="97785" y="306065"/>
            <a:ext cx="6910145" cy="4691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Freshman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522D0-39C4-6965-BDA9-13693C25AD0F}"/>
              </a:ext>
            </a:extLst>
          </p:cNvPr>
          <p:cNvSpPr/>
          <p:nvPr/>
        </p:nvSpPr>
        <p:spPr>
          <a:xfrm>
            <a:off x="5055165" y="591319"/>
            <a:ext cx="6814453" cy="4100424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22713E-4C54-D1EC-2C89-394628A604A6}"/>
              </a:ext>
            </a:extLst>
          </p:cNvPr>
          <p:cNvSpPr txBox="1">
            <a:spLocks/>
          </p:cNvSpPr>
          <p:nvPr/>
        </p:nvSpPr>
        <p:spPr>
          <a:xfrm>
            <a:off x="5153133" y="725214"/>
            <a:ext cx="6618513" cy="39665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January/February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Have r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ésumé built by the end of January (to be submitted for grading to the student’s English teacher)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Use any of the templates found on the Saddlebrook College Counseling website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Have a native English speaker or someone who is completely proficient in English proofread your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ésumé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Email your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ésumé to college coaches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4F69C-AF77-498C-9EE2-46F39C03420E}"/>
              </a:ext>
            </a:extLst>
          </p:cNvPr>
          <p:cNvSpPr/>
          <p:nvPr/>
        </p:nvSpPr>
        <p:spPr>
          <a:xfrm>
            <a:off x="5047300" y="4680857"/>
            <a:ext cx="6830785" cy="469307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26479 w 6830785"/>
              <a:gd name="connsiteY0" fmla="*/ 472008 h 472008"/>
              <a:gd name="connsiteX1" fmla="*/ 0 w 6830785"/>
              <a:gd name="connsiteY1" fmla="*/ 2722 h 472008"/>
              <a:gd name="connsiteX2" fmla="*/ 6830785 w 6830785"/>
              <a:gd name="connsiteY2" fmla="*/ 0 h 472008"/>
              <a:gd name="connsiteX3" fmla="*/ 2426479 w 6830785"/>
              <a:gd name="connsiteY3" fmla="*/ 472008 h 472008"/>
              <a:gd name="connsiteX0" fmla="*/ 2426479 w 6830785"/>
              <a:gd name="connsiteY0" fmla="*/ 476397 h 476397"/>
              <a:gd name="connsiteX1" fmla="*/ 0 w 6830785"/>
              <a:gd name="connsiteY1" fmla="*/ 2722 h 476397"/>
              <a:gd name="connsiteX2" fmla="*/ 6830785 w 6830785"/>
              <a:gd name="connsiteY2" fmla="*/ 0 h 476397"/>
              <a:gd name="connsiteX3" fmla="*/ 2426479 w 6830785"/>
              <a:gd name="connsiteY3" fmla="*/ 476397 h 476397"/>
              <a:gd name="connsiteX0" fmla="*/ 2430752 w 6830785"/>
              <a:gd name="connsiteY0" fmla="*/ 489564 h 489564"/>
              <a:gd name="connsiteX1" fmla="*/ 0 w 6830785"/>
              <a:gd name="connsiteY1" fmla="*/ 2722 h 489564"/>
              <a:gd name="connsiteX2" fmla="*/ 6830785 w 6830785"/>
              <a:gd name="connsiteY2" fmla="*/ 0 h 489564"/>
              <a:gd name="connsiteX3" fmla="*/ 2430752 w 6830785"/>
              <a:gd name="connsiteY3" fmla="*/ 489564 h 489564"/>
              <a:gd name="connsiteX0" fmla="*/ 2430752 w 6830785"/>
              <a:gd name="connsiteY0" fmla="*/ 485175 h 485175"/>
              <a:gd name="connsiteX1" fmla="*/ 0 w 6830785"/>
              <a:gd name="connsiteY1" fmla="*/ 2722 h 485175"/>
              <a:gd name="connsiteX2" fmla="*/ 6830785 w 6830785"/>
              <a:gd name="connsiteY2" fmla="*/ 0 h 485175"/>
              <a:gd name="connsiteX3" fmla="*/ 2430752 w 6830785"/>
              <a:gd name="connsiteY3" fmla="*/ 485175 h 485175"/>
              <a:gd name="connsiteX0" fmla="*/ 3415749 w 6830785"/>
              <a:gd name="connsiteY0" fmla="*/ 478270 h 478270"/>
              <a:gd name="connsiteX1" fmla="*/ 0 w 6830785"/>
              <a:gd name="connsiteY1" fmla="*/ 2722 h 478270"/>
              <a:gd name="connsiteX2" fmla="*/ 6830785 w 6830785"/>
              <a:gd name="connsiteY2" fmla="*/ 0 h 478270"/>
              <a:gd name="connsiteX3" fmla="*/ 3415749 w 6830785"/>
              <a:gd name="connsiteY3" fmla="*/ 478270 h 478270"/>
              <a:gd name="connsiteX0" fmla="*/ 1550226 w 6830785"/>
              <a:gd name="connsiteY0" fmla="*/ 478270 h 478270"/>
              <a:gd name="connsiteX1" fmla="*/ 0 w 6830785"/>
              <a:gd name="connsiteY1" fmla="*/ 2722 h 478270"/>
              <a:gd name="connsiteX2" fmla="*/ 6830785 w 6830785"/>
              <a:gd name="connsiteY2" fmla="*/ 0 h 478270"/>
              <a:gd name="connsiteX3" fmla="*/ 1550226 w 6830785"/>
              <a:gd name="connsiteY3" fmla="*/ 478270 h 478270"/>
              <a:gd name="connsiteX0" fmla="*/ 1561243 w 6830785"/>
              <a:gd name="connsiteY0" fmla="*/ 482043 h 482043"/>
              <a:gd name="connsiteX1" fmla="*/ 0 w 6830785"/>
              <a:gd name="connsiteY1" fmla="*/ 2722 h 482043"/>
              <a:gd name="connsiteX2" fmla="*/ 6830785 w 6830785"/>
              <a:gd name="connsiteY2" fmla="*/ 0 h 482043"/>
              <a:gd name="connsiteX3" fmla="*/ 1561243 w 6830785"/>
              <a:gd name="connsiteY3" fmla="*/ 482043 h 48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2043">
                <a:moveTo>
                  <a:pt x="1561243" y="482043"/>
                </a:moveTo>
                <a:lnTo>
                  <a:pt x="0" y="2722"/>
                </a:lnTo>
                <a:lnTo>
                  <a:pt x="6830785" y="0"/>
                </a:lnTo>
                <a:lnTo>
                  <a:pt x="1561243" y="482043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D3CD048F-7D03-23A4-8593-0462FC8180A1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C7F14E50-1B73-35EB-8BD4-ED0F2E8732AB}"/>
              </a:ext>
            </a:extLst>
          </p:cNvPr>
          <p:cNvSpPr/>
          <p:nvPr/>
        </p:nvSpPr>
        <p:spPr>
          <a:xfrm>
            <a:off x="1283484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28E24407-20F9-8628-F154-EB2684508946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9965E14E-E91F-DA99-169C-9974C4F4BB27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E144A3B7-7B8C-421C-CE1C-F52856077F28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8" action="ppaction://hlinksldjump"/>
            <a:extLst>
              <a:ext uri="{FF2B5EF4-FFF2-40B4-BE49-F238E27FC236}">
                <a16:creationId xmlns:a16="http://schemas.microsoft.com/office/drawing/2014/main" id="{361F57F8-8928-C6F1-73A9-449DBEEAA374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hlinkClick r:id="rId9" action="ppaction://hlinksldjump"/>
            <a:extLst>
              <a:ext uri="{FF2B5EF4-FFF2-40B4-BE49-F238E27FC236}">
                <a16:creationId xmlns:a16="http://schemas.microsoft.com/office/drawing/2014/main" id="{62B72957-3EFD-9121-5D04-15379D433946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tack of books&#10;&#10;Description automatically generated with low confidence">
            <a:extLst>
              <a:ext uri="{FF2B5EF4-FFF2-40B4-BE49-F238E27FC236}">
                <a16:creationId xmlns:a16="http://schemas.microsoft.com/office/drawing/2014/main" id="{93037AA1-4EA3-85F3-FB42-A1E1B319A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409">
            <a:off x="-601165" y="-87154"/>
            <a:ext cx="8120620" cy="54137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Freshman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522D0-39C4-6965-BDA9-13693C25AD0F}"/>
              </a:ext>
            </a:extLst>
          </p:cNvPr>
          <p:cNvSpPr/>
          <p:nvPr/>
        </p:nvSpPr>
        <p:spPr>
          <a:xfrm>
            <a:off x="5055165" y="1458686"/>
            <a:ext cx="6814453" cy="323305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822713E-4C54-D1EC-2C89-394628A604A6}"/>
              </a:ext>
            </a:extLst>
          </p:cNvPr>
          <p:cNvSpPr txBox="1">
            <a:spLocks/>
          </p:cNvSpPr>
          <p:nvPr/>
        </p:nvSpPr>
        <p:spPr>
          <a:xfrm>
            <a:off x="5153133" y="1556657"/>
            <a:ext cx="6618513" cy="313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June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Update your résumé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Play tournaments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Work on any academic skills with which you struggled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READ!!!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4F69C-AF77-498C-9EE2-46F39C03420E}"/>
              </a:ext>
            </a:extLst>
          </p:cNvPr>
          <p:cNvSpPr/>
          <p:nvPr/>
        </p:nvSpPr>
        <p:spPr>
          <a:xfrm>
            <a:off x="5043067" y="4680858"/>
            <a:ext cx="6830785" cy="469306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26479 w 6830785"/>
              <a:gd name="connsiteY0" fmla="*/ 472008 h 472008"/>
              <a:gd name="connsiteX1" fmla="*/ 0 w 6830785"/>
              <a:gd name="connsiteY1" fmla="*/ 2722 h 472008"/>
              <a:gd name="connsiteX2" fmla="*/ 6830785 w 6830785"/>
              <a:gd name="connsiteY2" fmla="*/ 0 h 472008"/>
              <a:gd name="connsiteX3" fmla="*/ 2426479 w 6830785"/>
              <a:gd name="connsiteY3" fmla="*/ 472008 h 472008"/>
              <a:gd name="connsiteX0" fmla="*/ 2426479 w 6830785"/>
              <a:gd name="connsiteY0" fmla="*/ 476397 h 476397"/>
              <a:gd name="connsiteX1" fmla="*/ 0 w 6830785"/>
              <a:gd name="connsiteY1" fmla="*/ 2722 h 476397"/>
              <a:gd name="connsiteX2" fmla="*/ 6830785 w 6830785"/>
              <a:gd name="connsiteY2" fmla="*/ 0 h 476397"/>
              <a:gd name="connsiteX3" fmla="*/ 2426479 w 6830785"/>
              <a:gd name="connsiteY3" fmla="*/ 476397 h 476397"/>
              <a:gd name="connsiteX0" fmla="*/ 2430752 w 6830785"/>
              <a:gd name="connsiteY0" fmla="*/ 489564 h 489564"/>
              <a:gd name="connsiteX1" fmla="*/ 0 w 6830785"/>
              <a:gd name="connsiteY1" fmla="*/ 2722 h 489564"/>
              <a:gd name="connsiteX2" fmla="*/ 6830785 w 6830785"/>
              <a:gd name="connsiteY2" fmla="*/ 0 h 489564"/>
              <a:gd name="connsiteX3" fmla="*/ 2430752 w 6830785"/>
              <a:gd name="connsiteY3" fmla="*/ 489564 h 489564"/>
              <a:gd name="connsiteX0" fmla="*/ 2430752 w 6830785"/>
              <a:gd name="connsiteY0" fmla="*/ 485175 h 485175"/>
              <a:gd name="connsiteX1" fmla="*/ 0 w 6830785"/>
              <a:gd name="connsiteY1" fmla="*/ 2722 h 485175"/>
              <a:gd name="connsiteX2" fmla="*/ 6830785 w 6830785"/>
              <a:gd name="connsiteY2" fmla="*/ 0 h 485175"/>
              <a:gd name="connsiteX3" fmla="*/ 2430752 w 6830785"/>
              <a:gd name="connsiteY3" fmla="*/ 485175 h 485175"/>
              <a:gd name="connsiteX0" fmla="*/ 3415749 w 6830785"/>
              <a:gd name="connsiteY0" fmla="*/ 478270 h 478270"/>
              <a:gd name="connsiteX1" fmla="*/ 0 w 6830785"/>
              <a:gd name="connsiteY1" fmla="*/ 2722 h 478270"/>
              <a:gd name="connsiteX2" fmla="*/ 6830785 w 6830785"/>
              <a:gd name="connsiteY2" fmla="*/ 0 h 478270"/>
              <a:gd name="connsiteX3" fmla="*/ 3415749 w 6830785"/>
              <a:gd name="connsiteY3" fmla="*/ 478270 h 478270"/>
              <a:gd name="connsiteX0" fmla="*/ 1550226 w 6830785"/>
              <a:gd name="connsiteY0" fmla="*/ 478270 h 478270"/>
              <a:gd name="connsiteX1" fmla="*/ 0 w 6830785"/>
              <a:gd name="connsiteY1" fmla="*/ 2722 h 478270"/>
              <a:gd name="connsiteX2" fmla="*/ 6830785 w 6830785"/>
              <a:gd name="connsiteY2" fmla="*/ 0 h 478270"/>
              <a:gd name="connsiteX3" fmla="*/ 1550226 w 6830785"/>
              <a:gd name="connsiteY3" fmla="*/ 478270 h 478270"/>
              <a:gd name="connsiteX0" fmla="*/ 1561243 w 6830785"/>
              <a:gd name="connsiteY0" fmla="*/ 482043 h 482043"/>
              <a:gd name="connsiteX1" fmla="*/ 0 w 6830785"/>
              <a:gd name="connsiteY1" fmla="*/ 2722 h 482043"/>
              <a:gd name="connsiteX2" fmla="*/ 6830785 w 6830785"/>
              <a:gd name="connsiteY2" fmla="*/ 0 h 482043"/>
              <a:gd name="connsiteX3" fmla="*/ 1561243 w 6830785"/>
              <a:gd name="connsiteY3" fmla="*/ 482043 h 482043"/>
              <a:gd name="connsiteX0" fmla="*/ 6658176 w 6830785"/>
              <a:gd name="connsiteY0" fmla="*/ 477694 h 477694"/>
              <a:gd name="connsiteX1" fmla="*/ 0 w 6830785"/>
              <a:gd name="connsiteY1" fmla="*/ 2722 h 477694"/>
              <a:gd name="connsiteX2" fmla="*/ 6830785 w 6830785"/>
              <a:gd name="connsiteY2" fmla="*/ 0 h 477694"/>
              <a:gd name="connsiteX3" fmla="*/ 6658176 w 6830785"/>
              <a:gd name="connsiteY3" fmla="*/ 477694 h 477694"/>
              <a:gd name="connsiteX0" fmla="*/ 6645476 w 6830785"/>
              <a:gd name="connsiteY0" fmla="*/ 482042 h 482042"/>
              <a:gd name="connsiteX1" fmla="*/ 0 w 6830785"/>
              <a:gd name="connsiteY1" fmla="*/ 2722 h 482042"/>
              <a:gd name="connsiteX2" fmla="*/ 6830785 w 6830785"/>
              <a:gd name="connsiteY2" fmla="*/ 0 h 482042"/>
              <a:gd name="connsiteX3" fmla="*/ 6645476 w 6830785"/>
              <a:gd name="connsiteY3" fmla="*/ 482042 h 48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2042">
                <a:moveTo>
                  <a:pt x="6645476" y="482042"/>
                </a:moveTo>
                <a:lnTo>
                  <a:pt x="0" y="2722"/>
                </a:lnTo>
                <a:lnTo>
                  <a:pt x="6830785" y="0"/>
                </a:lnTo>
                <a:lnTo>
                  <a:pt x="6645476" y="482042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3" action="ppaction://hlinksldjump"/>
            <a:extLst>
              <a:ext uri="{FF2B5EF4-FFF2-40B4-BE49-F238E27FC236}">
                <a16:creationId xmlns:a16="http://schemas.microsoft.com/office/drawing/2014/main" id="{B79183A2-80B6-82EE-E109-7567E11A0DFE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0F2DA215-81D3-1ADE-C89B-C4B4CA233DA5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5" action="ppaction://hlinksldjump"/>
            <a:extLst>
              <a:ext uri="{FF2B5EF4-FFF2-40B4-BE49-F238E27FC236}">
                <a16:creationId xmlns:a16="http://schemas.microsoft.com/office/drawing/2014/main" id="{1FF80773-CFBC-5399-68F5-839CF031852D}"/>
              </a:ext>
            </a:extLst>
          </p:cNvPr>
          <p:cNvSpPr/>
          <p:nvPr/>
        </p:nvSpPr>
        <p:spPr>
          <a:xfrm>
            <a:off x="1283484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id="{76F7B4D4-E152-6E8A-D31C-E6A6A2924EA1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7" action="ppaction://hlinksldjump"/>
            <a:extLst>
              <a:ext uri="{FF2B5EF4-FFF2-40B4-BE49-F238E27FC236}">
                <a16:creationId xmlns:a16="http://schemas.microsoft.com/office/drawing/2014/main" id="{B17F435A-6237-29C4-BA65-253D8F4E8D65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8" action="ppaction://hlinksldjump"/>
            <a:extLst>
              <a:ext uri="{FF2B5EF4-FFF2-40B4-BE49-F238E27FC236}">
                <a16:creationId xmlns:a16="http://schemas.microsoft.com/office/drawing/2014/main" id="{A1EF6545-EFD5-5ADE-DED3-553C882F9973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hlinkClick r:id="rId9" action="ppaction://hlinksldjump"/>
            <a:extLst>
              <a:ext uri="{FF2B5EF4-FFF2-40B4-BE49-F238E27FC236}">
                <a16:creationId xmlns:a16="http://schemas.microsoft.com/office/drawing/2014/main" id="{B8CBEE4D-2E38-817E-B273-C9DD1B080CED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BB8A4235-E6FD-A78F-5C37-807A879BF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25" y="0"/>
            <a:ext cx="7911490" cy="5273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rId3" action="ppaction://hlinksldjump"/>
            <a:extLst>
              <a:ext uri="{FF2B5EF4-FFF2-40B4-BE49-F238E27FC236}">
                <a16:creationId xmlns:a16="http://schemas.microsoft.com/office/drawing/2014/main" id="{F5A956E2-8CCC-BAB3-1D28-A842F4619D05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hlinkClick r:id="rId4" action="ppaction://hlinksldjump"/>
            <a:extLst>
              <a:ext uri="{FF2B5EF4-FFF2-40B4-BE49-F238E27FC236}">
                <a16:creationId xmlns:a16="http://schemas.microsoft.com/office/drawing/2014/main" id="{9330BF9F-1456-E0B3-D5F4-CF03EFFFB6BE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5" action="ppaction://hlinksldjump"/>
            <a:extLst>
              <a:ext uri="{FF2B5EF4-FFF2-40B4-BE49-F238E27FC236}">
                <a16:creationId xmlns:a16="http://schemas.microsoft.com/office/drawing/2014/main" id="{FDD0DDAF-EEAB-FBA7-B508-B98A0E33CF60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id="{3E5B3879-3725-BB21-4E48-8E8545DE607B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hlinkClick r:id="rId7" action="ppaction://hlinksldjump"/>
            <a:extLst>
              <a:ext uri="{FF2B5EF4-FFF2-40B4-BE49-F238E27FC236}">
                <a16:creationId xmlns:a16="http://schemas.microsoft.com/office/drawing/2014/main" id="{49E82363-C5C4-6000-70FB-3ADC6C3220D2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8" action="ppaction://hlinksldjump"/>
            <a:extLst>
              <a:ext uri="{FF2B5EF4-FFF2-40B4-BE49-F238E27FC236}">
                <a16:creationId xmlns:a16="http://schemas.microsoft.com/office/drawing/2014/main" id="{6156A8AA-15B2-629B-9FA9-4E0A3E80FBFF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hlinkClick r:id="rId9" action="ppaction://hlinksldjump"/>
            <a:extLst>
              <a:ext uri="{FF2B5EF4-FFF2-40B4-BE49-F238E27FC236}">
                <a16:creationId xmlns:a16="http://schemas.microsoft.com/office/drawing/2014/main" id="{DF7ACBFB-A596-D414-14F1-AE22DF4C511D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hlinkClick r:id="rId10" action="ppaction://hlinksldjump"/>
            <a:extLst>
              <a:ext uri="{FF2B5EF4-FFF2-40B4-BE49-F238E27FC236}">
                <a16:creationId xmlns:a16="http://schemas.microsoft.com/office/drawing/2014/main" id="{359C1CCE-B181-0247-B1CE-E6810686CA13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34BA645A-FEB8-3F93-F437-AE2BA04A0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44">
            <a:off x="5071482" y="32389"/>
            <a:ext cx="8597035" cy="5082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10B756-2DDF-119E-9FB6-25002934FF7A}"/>
              </a:ext>
            </a:extLst>
          </p:cNvPr>
          <p:cNvSpPr/>
          <p:nvPr/>
        </p:nvSpPr>
        <p:spPr>
          <a:xfrm>
            <a:off x="141518" y="740229"/>
            <a:ext cx="6814453" cy="3951514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B3D7CBB-3473-B5F4-606A-A147DCFAB486}"/>
              </a:ext>
            </a:extLst>
          </p:cNvPr>
          <p:cNvSpPr txBox="1">
            <a:spLocks/>
          </p:cNvSpPr>
          <p:nvPr/>
        </p:nvSpPr>
        <p:spPr>
          <a:xfrm>
            <a:off x="239486" y="890431"/>
            <a:ext cx="6618513" cy="38013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September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Complete registration with the NCAA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Continue posting to your social media accounts and tag coaches directly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Continue sending emails and résumés to college coaches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 Lists: 20-40 schools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Attend résumé writing seminar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17A6854-62DF-D4FF-4FFD-F757987C3499}"/>
              </a:ext>
            </a:extLst>
          </p:cNvPr>
          <p:cNvSpPr/>
          <p:nvPr/>
        </p:nvSpPr>
        <p:spPr>
          <a:xfrm>
            <a:off x="137886" y="4680856"/>
            <a:ext cx="6830785" cy="464581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20570 w 6830785"/>
              <a:gd name="connsiteY0" fmla="*/ 477188 h 477188"/>
              <a:gd name="connsiteX1" fmla="*/ 0 w 6830785"/>
              <a:gd name="connsiteY1" fmla="*/ 2722 h 477188"/>
              <a:gd name="connsiteX2" fmla="*/ 6830785 w 6830785"/>
              <a:gd name="connsiteY2" fmla="*/ 0 h 477188"/>
              <a:gd name="connsiteX3" fmla="*/ 2420570 w 6830785"/>
              <a:gd name="connsiteY3" fmla="*/ 477188 h 47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77188">
                <a:moveTo>
                  <a:pt x="2420570" y="477188"/>
                </a:moveTo>
                <a:lnTo>
                  <a:pt x="0" y="2722"/>
                </a:lnTo>
                <a:lnTo>
                  <a:pt x="6830785" y="0"/>
                </a:lnTo>
                <a:lnTo>
                  <a:pt x="2420570" y="477188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3F750B8A-90A2-9021-E7A7-BF15ECBD92C5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33E2C8B2-9DD2-E52B-C63C-784F80150AB5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B806C329-1F77-9F36-2976-467187E770AF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1F309CD2-99DB-C300-9C93-AEE26561B3EB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A6CB9582-F75C-9781-39D5-2F54416F3EEA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59E82669-9235-4A18-A696-53351C430B47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hlinkClick r:id="rId9" action="ppaction://hlinksldjump"/>
            <a:extLst>
              <a:ext uri="{FF2B5EF4-FFF2-40B4-BE49-F238E27FC236}">
                <a16:creationId xmlns:a16="http://schemas.microsoft.com/office/drawing/2014/main" id="{B282941F-39DF-1D9C-5CC0-CD7AA28B6FF5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hlinkClick r:id="rId10" action="ppaction://hlinksldjump"/>
            <a:extLst>
              <a:ext uri="{FF2B5EF4-FFF2-40B4-BE49-F238E27FC236}">
                <a16:creationId xmlns:a16="http://schemas.microsoft.com/office/drawing/2014/main" id="{F93E3CCD-25F8-8DC0-856F-F46E72AEABED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B4ABE0FE-A222-B88B-6871-31A24E5F8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7096" b="2448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918857" y="337457"/>
            <a:ext cx="7904843" cy="6183085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4114800" y="468086"/>
            <a:ext cx="7478485" cy="605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Your Mindset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Focus on learning and acquiring knowledge and skills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If learning is taking place, then grades will follow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an active interest in what your student is learning in school and engage them in conversation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What perspective or experiences can you add?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Don’t focus on getting into the best school, focus on getting into and attending the school that is right for you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Location, academic programs, team atmosphere/coach, price and availability of scholarships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Keep an open mind about NAIA schools and JUCOs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outdoor, ground, mammal&#10;&#10;Description automatically generated">
            <a:extLst>
              <a:ext uri="{FF2B5EF4-FFF2-40B4-BE49-F238E27FC236}">
                <a16:creationId xmlns:a16="http://schemas.microsoft.com/office/drawing/2014/main" id="{355A610C-F087-C6A0-707F-2D12EDFBA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058">
            <a:off x="5574844" y="-547538"/>
            <a:ext cx="8850086" cy="5900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4840A-3B16-AB88-AAE9-36EEB221CD42}"/>
              </a:ext>
            </a:extLst>
          </p:cNvPr>
          <p:cNvSpPr/>
          <p:nvPr/>
        </p:nvSpPr>
        <p:spPr>
          <a:xfrm>
            <a:off x="141518" y="1307709"/>
            <a:ext cx="6814453" cy="3384034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D6F99E6-A1C6-4749-ABFC-728F08B1902A}"/>
              </a:ext>
            </a:extLst>
          </p:cNvPr>
          <p:cNvSpPr txBox="1">
            <a:spLocks/>
          </p:cNvSpPr>
          <p:nvPr/>
        </p:nvSpPr>
        <p:spPr>
          <a:xfrm>
            <a:off x="239486" y="1405680"/>
            <a:ext cx="6618513" cy="328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October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the PSAT 10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Attend the USF campus visit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Film recruiting video if your coach believes you’re ready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NCAA Initial Eligibility Center Discussion and Registration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52A6411-C804-53D6-EEE9-A2614455826C}"/>
              </a:ext>
            </a:extLst>
          </p:cNvPr>
          <p:cNvSpPr/>
          <p:nvPr/>
        </p:nvSpPr>
        <p:spPr>
          <a:xfrm>
            <a:off x="137886" y="4680858"/>
            <a:ext cx="6830785" cy="472716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394528 w 6830785"/>
              <a:gd name="connsiteY0" fmla="*/ 477187 h 477187"/>
              <a:gd name="connsiteX1" fmla="*/ 0 w 6830785"/>
              <a:gd name="connsiteY1" fmla="*/ 2722 h 477187"/>
              <a:gd name="connsiteX2" fmla="*/ 6830785 w 6830785"/>
              <a:gd name="connsiteY2" fmla="*/ 0 h 477187"/>
              <a:gd name="connsiteX3" fmla="*/ 3394528 w 6830785"/>
              <a:gd name="connsiteY3" fmla="*/ 477187 h 477187"/>
              <a:gd name="connsiteX0" fmla="*/ 3401535 w 6830785"/>
              <a:gd name="connsiteY0" fmla="*/ 480831 h 480831"/>
              <a:gd name="connsiteX1" fmla="*/ 0 w 6830785"/>
              <a:gd name="connsiteY1" fmla="*/ 2722 h 480831"/>
              <a:gd name="connsiteX2" fmla="*/ 6830785 w 6830785"/>
              <a:gd name="connsiteY2" fmla="*/ 0 h 480831"/>
              <a:gd name="connsiteX3" fmla="*/ 3401535 w 6830785"/>
              <a:gd name="connsiteY3" fmla="*/ 480831 h 480831"/>
              <a:gd name="connsiteX0" fmla="*/ 3408542 w 6830785"/>
              <a:gd name="connsiteY0" fmla="*/ 491766 h 491766"/>
              <a:gd name="connsiteX1" fmla="*/ 0 w 6830785"/>
              <a:gd name="connsiteY1" fmla="*/ 2722 h 491766"/>
              <a:gd name="connsiteX2" fmla="*/ 6830785 w 6830785"/>
              <a:gd name="connsiteY2" fmla="*/ 0 h 491766"/>
              <a:gd name="connsiteX3" fmla="*/ 3408542 w 6830785"/>
              <a:gd name="connsiteY3" fmla="*/ 491766 h 4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91766">
                <a:moveTo>
                  <a:pt x="3408542" y="491766"/>
                </a:moveTo>
                <a:lnTo>
                  <a:pt x="0" y="2722"/>
                </a:lnTo>
                <a:lnTo>
                  <a:pt x="6830785" y="0"/>
                </a:lnTo>
                <a:lnTo>
                  <a:pt x="3408542" y="491766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67CF1AA8-CC65-DE34-45FF-47933DED741D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646E5A1A-2F4B-6EC5-DA1B-25FA0D8DAD63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968E6B1A-CD35-5B0F-E229-10E18C36F82D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C3814C71-C949-1423-70BF-FC8243673E47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18166FF5-7A03-0415-0F11-28E2238FE256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A4CEF94B-3FB3-ED3B-F9ED-2BE91477D13B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hlinkClick r:id="rId9" action="ppaction://hlinksldjump"/>
            <a:extLst>
              <a:ext uri="{FF2B5EF4-FFF2-40B4-BE49-F238E27FC236}">
                <a16:creationId xmlns:a16="http://schemas.microsoft.com/office/drawing/2014/main" id="{6B138856-60DA-2ACC-394F-520B037378FB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hlinkClick r:id="rId10" action="ppaction://hlinksldjump"/>
            <a:extLst>
              <a:ext uri="{FF2B5EF4-FFF2-40B4-BE49-F238E27FC236}">
                <a16:creationId xmlns:a16="http://schemas.microsoft.com/office/drawing/2014/main" id="{76C4FD5B-FBD7-6038-8A4B-F4CCB5493F5F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outdoor, tree&#10;&#10;Description automatically generated">
            <a:extLst>
              <a:ext uri="{FF2B5EF4-FFF2-40B4-BE49-F238E27FC236}">
                <a16:creationId xmlns:a16="http://schemas.microsoft.com/office/drawing/2014/main" id="{0E51F401-281A-5513-8C48-441232053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42">
            <a:off x="4078226" y="265611"/>
            <a:ext cx="9148148" cy="48027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01F74E-8928-F382-618D-5BB8D9439E35}"/>
              </a:ext>
            </a:extLst>
          </p:cNvPr>
          <p:cNvSpPr/>
          <p:nvPr/>
        </p:nvSpPr>
        <p:spPr>
          <a:xfrm>
            <a:off x="141518" y="2667000"/>
            <a:ext cx="6814453" cy="2024742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9A6C4AD-9DC2-251C-40B5-51E7C8A258EF}"/>
              </a:ext>
            </a:extLst>
          </p:cNvPr>
          <p:cNvSpPr txBox="1">
            <a:spLocks/>
          </p:cNvSpPr>
          <p:nvPr/>
        </p:nvSpPr>
        <p:spPr>
          <a:xfrm>
            <a:off x="239486" y="2764971"/>
            <a:ext cx="6618513" cy="1926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December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Visit a college or two that’s close to your home while you’re on winter break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D1B79A-45E2-A31A-6687-3DCBD54B15BC}"/>
              </a:ext>
            </a:extLst>
          </p:cNvPr>
          <p:cNvSpPr/>
          <p:nvPr/>
        </p:nvSpPr>
        <p:spPr>
          <a:xfrm>
            <a:off x="137886" y="4680857"/>
            <a:ext cx="6830785" cy="475091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5493094 w 6830785"/>
              <a:gd name="connsiteY0" fmla="*/ 487983 h 487983"/>
              <a:gd name="connsiteX1" fmla="*/ 0 w 6830785"/>
              <a:gd name="connsiteY1" fmla="*/ 2722 h 487983"/>
              <a:gd name="connsiteX2" fmla="*/ 6830785 w 6830785"/>
              <a:gd name="connsiteY2" fmla="*/ 0 h 487983"/>
              <a:gd name="connsiteX3" fmla="*/ 5493094 w 6830785"/>
              <a:gd name="connsiteY3" fmla="*/ 487983 h 4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7983">
                <a:moveTo>
                  <a:pt x="5493094" y="487983"/>
                </a:moveTo>
                <a:lnTo>
                  <a:pt x="0" y="2722"/>
                </a:lnTo>
                <a:lnTo>
                  <a:pt x="6830785" y="0"/>
                </a:lnTo>
                <a:lnTo>
                  <a:pt x="5493094" y="487983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EA2052E7-B18F-9ECA-108C-37BAC323C3C9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3CAC3886-E7E4-2552-AB40-D3E193ED6CCD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DBC767E8-2587-7CE5-0806-AD6FD79358B0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9E0C4A0E-CB86-C3F2-C306-D76AC9B8CC52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F86504A1-8BE6-6C34-B94F-D4523B03CB1F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AF06A444-9F36-31FC-04B7-FCFAB4E0F445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hlinkClick r:id="rId9" action="ppaction://hlinksldjump"/>
            <a:extLst>
              <a:ext uri="{FF2B5EF4-FFF2-40B4-BE49-F238E27FC236}">
                <a16:creationId xmlns:a16="http://schemas.microsoft.com/office/drawing/2014/main" id="{67C01E8F-0D22-E618-4122-E60B7B7F383F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hlinkClick r:id="rId10" action="ppaction://hlinksldjump"/>
            <a:extLst>
              <a:ext uri="{FF2B5EF4-FFF2-40B4-BE49-F238E27FC236}">
                <a16:creationId xmlns:a16="http://schemas.microsoft.com/office/drawing/2014/main" id="{EA48D732-3C00-7E0E-55BF-177A7EE1EE6C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3D01B96-BD22-250C-2D89-0A15044BF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51">
            <a:off x="-471370" y="-91785"/>
            <a:ext cx="7697121" cy="513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5D30B7-D7C2-66ED-41A8-426FFA21D34D}"/>
              </a:ext>
            </a:extLst>
          </p:cNvPr>
          <p:cNvSpPr/>
          <p:nvPr/>
        </p:nvSpPr>
        <p:spPr>
          <a:xfrm>
            <a:off x="5236031" y="2203155"/>
            <a:ext cx="6814453" cy="2488587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2B22389-B2C0-7B73-A6E8-5F8E99DA2968}"/>
              </a:ext>
            </a:extLst>
          </p:cNvPr>
          <p:cNvSpPr txBox="1">
            <a:spLocks/>
          </p:cNvSpPr>
          <p:nvPr/>
        </p:nvSpPr>
        <p:spPr>
          <a:xfrm>
            <a:off x="5333999" y="2275114"/>
            <a:ext cx="6618513" cy="2416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January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Update your résumé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Register for the SAT if you are a golfer and/or you are enrolled in or completed Algebra II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3FD724E-7174-9AAE-800A-68CA13C5535B}"/>
              </a:ext>
            </a:extLst>
          </p:cNvPr>
          <p:cNvSpPr/>
          <p:nvPr/>
        </p:nvSpPr>
        <p:spPr>
          <a:xfrm>
            <a:off x="5232399" y="4680857"/>
            <a:ext cx="6830785" cy="468084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0786">
                <a:moveTo>
                  <a:pt x="1362528" y="480786"/>
                </a:moveTo>
                <a:lnTo>
                  <a:pt x="0" y="2722"/>
                </a:lnTo>
                <a:lnTo>
                  <a:pt x="6830785" y="0"/>
                </a:lnTo>
                <a:lnTo>
                  <a:pt x="1362528" y="480786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5508C162-B5E8-11F5-F6C6-7A49967F948B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D8F54EE7-163B-A86F-07AE-D72A2DAFCE5E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14D2AA3A-EB6C-B5E4-C65A-580EC86D612E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5719FD4A-0BF9-F205-272C-999BB6C44C01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EC90D8BA-9821-B9BA-D5D1-33418FCFCCF5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FF3FC97F-218C-C1B1-29A5-AAE0CD247F54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hlinkClick r:id="rId9" action="ppaction://hlinksldjump"/>
            <a:extLst>
              <a:ext uri="{FF2B5EF4-FFF2-40B4-BE49-F238E27FC236}">
                <a16:creationId xmlns:a16="http://schemas.microsoft.com/office/drawing/2014/main" id="{45A90AC4-A199-B567-1503-08054E2B011E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hlinkClick r:id="rId10" action="ppaction://hlinksldjump"/>
            <a:extLst>
              <a:ext uri="{FF2B5EF4-FFF2-40B4-BE49-F238E27FC236}">
                <a16:creationId xmlns:a16="http://schemas.microsoft.com/office/drawing/2014/main" id="{BDC97A3D-BF48-05FB-1213-9FF799300301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A21A459-A84F-BDFA-3CD9-7DC0CF4E5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51">
            <a:off x="-471370" y="-91785"/>
            <a:ext cx="7697121" cy="5133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5D30B7-D7C2-66ED-41A8-426FFA21D34D}"/>
              </a:ext>
            </a:extLst>
          </p:cNvPr>
          <p:cNvSpPr/>
          <p:nvPr/>
        </p:nvSpPr>
        <p:spPr>
          <a:xfrm>
            <a:off x="5236031" y="3156857"/>
            <a:ext cx="6814453" cy="1534885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2B22389-B2C0-7B73-A6E8-5F8E99DA2968}"/>
              </a:ext>
            </a:extLst>
          </p:cNvPr>
          <p:cNvSpPr txBox="1">
            <a:spLocks/>
          </p:cNvSpPr>
          <p:nvPr/>
        </p:nvSpPr>
        <p:spPr>
          <a:xfrm>
            <a:off x="5333999" y="3243943"/>
            <a:ext cx="6618513" cy="1447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March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the SAT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3FD724E-7174-9AAE-800A-68CA13C5535B}"/>
              </a:ext>
            </a:extLst>
          </p:cNvPr>
          <p:cNvSpPr/>
          <p:nvPr/>
        </p:nvSpPr>
        <p:spPr>
          <a:xfrm>
            <a:off x="5232399" y="4680857"/>
            <a:ext cx="6830785" cy="471373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411705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3411705 w 6830785"/>
              <a:gd name="connsiteY3" fmla="*/ 480786 h 480786"/>
              <a:gd name="connsiteX0" fmla="*/ 3428152 w 6830785"/>
              <a:gd name="connsiteY0" fmla="*/ 484164 h 484164"/>
              <a:gd name="connsiteX1" fmla="*/ 0 w 6830785"/>
              <a:gd name="connsiteY1" fmla="*/ 2722 h 484164"/>
              <a:gd name="connsiteX2" fmla="*/ 6830785 w 6830785"/>
              <a:gd name="connsiteY2" fmla="*/ 0 h 484164"/>
              <a:gd name="connsiteX3" fmla="*/ 3428152 w 6830785"/>
              <a:gd name="connsiteY3" fmla="*/ 484164 h 48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164">
                <a:moveTo>
                  <a:pt x="3428152" y="484164"/>
                </a:moveTo>
                <a:lnTo>
                  <a:pt x="0" y="2722"/>
                </a:lnTo>
                <a:lnTo>
                  <a:pt x="6830785" y="0"/>
                </a:lnTo>
                <a:lnTo>
                  <a:pt x="3428152" y="484164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7EE79A7A-9E1B-8FA9-07D3-94715C2376C3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CB8474F5-CA4C-2387-D6C6-197E354565D2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DA56D3A6-5DF2-0382-3764-83CCAE0567F3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A81BC53D-DCB5-EB85-0388-0C97F1AAF8E8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53E67CC5-1FAD-E4AA-FF1A-D2B34076B111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41F9E78D-95C9-48EC-876A-E91D2517FF3C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hlinkClick r:id="rId9" action="ppaction://hlinksldjump"/>
            <a:extLst>
              <a:ext uri="{FF2B5EF4-FFF2-40B4-BE49-F238E27FC236}">
                <a16:creationId xmlns:a16="http://schemas.microsoft.com/office/drawing/2014/main" id="{24C649BC-264A-BCDE-1C90-D114C3E74149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hlinkClick r:id="rId10" action="ppaction://hlinksldjump"/>
            <a:extLst>
              <a:ext uri="{FF2B5EF4-FFF2-40B4-BE49-F238E27FC236}">
                <a16:creationId xmlns:a16="http://schemas.microsoft.com/office/drawing/2014/main" id="{DD07B94C-088F-539E-7E43-BC04E068C606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A7692E3-01C9-77DF-2E9A-5B4F4FFB8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04" r="1160" b="4762"/>
          <a:stretch/>
        </p:blipFill>
        <p:spPr>
          <a:xfrm rot="21112521">
            <a:off x="-655151" y="-3761"/>
            <a:ext cx="11239266" cy="46906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Sophomore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5D30B7-D7C2-66ED-41A8-426FFA21D34D}"/>
              </a:ext>
            </a:extLst>
          </p:cNvPr>
          <p:cNvSpPr/>
          <p:nvPr/>
        </p:nvSpPr>
        <p:spPr>
          <a:xfrm>
            <a:off x="5236031" y="0"/>
            <a:ext cx="6814453" cy="4691743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2B22389-B2C0-7B73-A6E8-5F8E99DA2968}"/>
              </a:ext>
            </a:extLst>
          </p:cNvPr>
          <p:cNvSpPr txBox="1">
            <a:spLocks/>
          </p:cNvSpPr>
          <p:nvPr/>
        </p:nvSpPr>
        <p:spPr>
          <a:xfrm>
            <a:off x="5333999" y="127416"/>
            <a:ext cx="6618513" cy="4564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June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Fill out questionnaires on college athletics websites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Consider taking AP classes in your junior and senior years (especially if you’re looking at colleges with high admissions standards)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unofficial visits to college campuses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Coaches can respond to contacts beginning June 15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READ!!!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3FD724E-7174-9AAE-800A-68CA13C5535B}"/>
              </a:ext>
            </a:extLst>
          </p:cNvPr>
          <p:cNvSpPr/>
          <p:nvPr/>
        </p:nvSpPr>
        <p:spPr>
          <a:xfrm>
            <a:off x="5232399" y="4680857"/>
            <a:ext cx="6830785" cy="468084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6460670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6460670 w 6830785"/>
              <a:gd name="connsiteY3" fmla="*/ 480786 h 48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0786">
                <a:moveTo>
                  <a:pt x="6460670" y="480786"/>
                </a:moveTo>
                <a:lnTo>
                  <a:pt x="0" y="2722"/>
                </a:lnTo>
                <a:lnTo>
                  <a:pt x="6830785" y="0"/>
                </a:lnTo>
                <a:lnTo>
                  <a:pt x="6460670" y="480786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  <a:extLst>
              <a:ext uri="{FF2B5EF4-FFF2-40B4-BE49-F238E27FC236}">
                <a16:creationId xmlns:a16="http://schemas.microsoft.com/office/drawing/2014/main" id="{6BD8BCFE-CA0A-1406-64B0-42B21FC8C2F6}"/>
              </a:ext>
            </a:extLst>
          </p:cNvPr>
          <p:cNvSpPr/>
          <p:nvPr/>
        </p:nvSpPr>
        <p:spPr>
          <a:xfrm>
            <a:off x="2338452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36357E01-E954-3D6C-105D-FADB18F995B4}"/>
              </a:ext>
            </a:extLst>
          </p:cNvPr>
          <p:cNvSpPr/>
          <p:nvPr/>
        </p:nvSpPr>
        <p:spPr>
          <a:xfrm>
            <a:off x="3324258" y="5210990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F988B08B-3692-04CF-7708-6DC96ABAB68D}"/>
              </a:ext>
            </a:extLst>
          </p:cNvPr>
          <p:cNvSpPr/>
          <p:nvPr/>
        </p:nvSpPr>
        <p:spPr>
          <a:xfrm>
            <a:off x="638375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F1DDE3E7-AFB0-D9AA-F513-43458CEF907A}"/>
              </a:ext>
            </a:extLst>
          </p:cNvPr>
          <p:cNvSpPr/>
          <p:nvPr/>
        </p:nvSpPr>
        <p:spPr>
          <a:xfrm>
            <a:off x="11481952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EEAF5D61-3B00-49FF-B308-CA5EA605757C}"/>
              </a:ext>
            </a:extLst>
          </p:cNvPr>
          <p:cNvSpPr/>
          <p:nvPr/>
        </p:nvSpPr>
        <p:spPr>
          <a:xfrm>
            <a:off x="5425576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0BBC8F52-B4BC-4B68-7854-5240D7BF3FC3}"/>
              </a:ext>
            </a:extLst>
          </p:cNvPr>
          <p:cNvSpPr/>
          <p:nvPr/>
        </p:nvSpPr>
        <p:spPr>
          <a:xfrm>
            <a:off x="8435338" y="5210988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hlinkClick r:id="rId9" action="ppaction://hlinksldjump"/>
            <a:extLst>
              <a:ext uri="{FF2B5EF4-FFF2-40B4-BE49-F238E27FC236}">
                <a16:creationId xmlns:a16="http://schemas.microsoft.com/office/drawing/2014/main" id="{D848B6B5-ABDB-62F3-21AB-8FCD575ED31F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hlinkClick r:id="rId10" action="ppaction://hlinksldjump"/>
            <a:extLst>
              <a:ext uri="{FF2B5EF4-FFF2-40B4-BE49-F238E27FC236}">
                <a16:creationId xmlns:a16="http://schemas.microsoft.com/office/drawing/2014/main" id="{7B2BB137-217C-DF89-7A3D-FE9BBCF0D7EB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, person, sunglasses&#10;&#10;Description automatically generated">
            <a:extLst>
              <a:ext uri="{FF2B5EF4-FFF2-40B4-BE49-F238E27FC236}">
                <a16:creationId xmlns:a16="http://schemas.microsoft.com/office/drawing/2014/main" id="{31E3E71C-6D0C-2F3B-0D33-1BEE7C828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88" y="0"/>
            <a:ext cx="7924668" cy="5281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Junior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6" name="Oval 15">
            <a:hlinkClick r:id="rId3" action="ppaction://hlinksldjump"/>
            <a:extLst>
              <a:ext uri="{FF2B5EF4-FFF2-40B4-BE49-F238E27FC236}">
                <a16:creationId xmlns:a16="http://schemas.microsoft.com/office/drawing/2014/main" id="{F5A956E2-8CCC-BAB3-1D28-A842F4619D05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4" action="ppaction://hlinksldjump"/>
            <a:extLst>
              <a:ext uri="{FF2B5EF4-FFF2-40B4-BE49-F238E27FC236}">
                <a16:creationId xmlns:a16="http://schemas.microsoft.com/office/drawing/2014/main" id="{AFD4CFDE-999F-F973-EE32-F501B4B1F704}"/>
              </a:ext>
            </a:extLst>
          </p:cNvPr>
          <p:cNvSpPr/>
          <p:nvPr/>
        </p:nvSpPr>
        <p:spPr>
          <a:xfrm>
            <a:off x="3330078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hlinkClick r:id="rId5" action="ppaction://hlinksldjump"/>
            <a:extLst>
              <a:ext uri="{FF2B5EF4-FFF2-40B4-BE49-F238E27FC236}">
                <a16:creationId xmlns:a16="http://schemas.microsoft.com/office/drawing/2014/main" id="{9330BF9F-1456-E0B3-D5F4-CF03EFFFB6BE}"/>
              </a:ext>
            </a:extLst>
          </p:cNvPr>
          <p:cNvSpPr/>
          <p:nvPr/>
        </p:nvSpPr>
        <p:spPr>
          <a:xfrm>
            <a:off x="5400030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6" action="ppaction://hlinksldjump"/>
            <a:extLst>
              <a:ext uri="{FF2B5EF4-FFF2-40B4-BE49-F238E27FC236}">
                <a16:creationId xmlns:a16="http://schemas.microsoft.com/office/drawing/2014/main" id="{FDD0DDAF-EEAB-FBA7-B508-B98A0E33CF60}"/>
              </a:ext>
            </a:extLst>
          </p:cNvPr>
          <p:cNvSpPr/>
          <p:nvPr/>
        </p:nvSpPr>
        <p:spPr>
          <a:xfrm>
            <a:off x="841871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7" action="ppaction://hlinksldjump"/>
            <a:extLst>
              <a:ext uri="{FF2B5EF4-FFF2-40B4-BE49-F238E27FC236}">
                <a16:creationId xmlns:a16="http://schemas.microsoft.com/office/drawing/2014/main" id="{3E5B3879-3725-BB21-4E48-8E8545DE607B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hlinkClick r:id="rId5" action="ppaction://hlinksldjump"/>
            <a:extLst>
              <a:ext uri="{FF2B5EF4-FFF2-40B4-BE49-F238E27FC236}">
                <a16:creationId xmlns:a16="http://schemas.microsoft.com/office/drawing/2014/main" id="{E0A18447-7BB1-C45A-EB2E-C15C4E2E3E91}"/>
              </a:ext>
            </a:extLst>
          </p:cNvPr>
          <p:cNvSpPr/>
          <p:nvPr/>
        </p:nvSpPr>
        <p:spPr>
          <a:xfrm>
            <a:off x="434963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hlinkClick r:id="rId8" action="ppaction://hlinksldjump"/>
            <a:extLst>
              <a:ext uri="{FF2B5EF4-FFF2-40B4-BE49-F238E27FC236}">
                <a16:creationId xmlns:a16="http://schemas.microsoft.com/office/drawing/2014/main" id="{91F1339C-1CE4-1098-27A0-C19E3F70F086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hlinkClick r:id="rId9" action="ppaction://hlinksldjump"/>
            <a:extLst>
              <a:ext uri="{FF2B5EF4-FFF2-40B4-BE49-F238E27FC236}">
                <a16:creationId xmlns:a16="http://schemas.microsoft.com/office/drawing/2014/main" id="{E6DBB191-B906-F3C0-809F-C388BC8FD9DB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8177535-4978-C49F-3312-8A26451A8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046">
            <a:off x="3610029" y="-33177"/>
            <a:ext cx="9069446" cy="5101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Junior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D1AEEE-CBDD-F23D-C07F-A466AD6B318D}"/>
              </a:ext>
            </a:extLst>
          </p:cNvPr>
          <p:cNvSpPr/>
          <p:nvPr/>
        </p:nvSpPr>
        <p:spPr>
          <a:xfrm>
            <a:off x="141518" y="762001"/>
            <a:ext cx="6814453" cy="3929742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59C447B-B415-EE2B-CDCD-96B10FCD8E5F}"/>
              </a:ext>
            </a:extLst>
          </p:cNvPr>
          <p:cNvSpPr txBox="1">
            <a:spLocks/>
          </p:cNvSpPr>
          <p:nvPr/>
        </p:nvSpPr>
        <p:spPr>
          <a:xfrm>
            <a:off x="239486" y="875632"/>
            <a:ext cx="6618513" cy="3816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August/September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Begin taking unofficial visits starting August 1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Update recruiting video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SAT Prep if the class is offered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Attend résumé writing seminar if you have not created one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 Lists: 20-30 schools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BCC8FF-5A89-FE48-5C77-0091733993BF}"/>
              </a:ext>
            </a:extLst>
          </p:cNvPr>
          <p:cNvSpPr/>
          <p:nvPr/>
        </p:nvSpPr>
        <p:spPr>
          <a:xfrm>
            <a:off x="137886" y="4680857"/>
            <a:ext cx="6830785" cy="472130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10446 w 6830785"/>
              <a:gd name="connsiteY0" fmla="*/ 484942 h 484942"/>
              <a:gd name="connsiteX1" fmla="*/ 0 w 6830785"/>
              <a:gd name="connsiteY1" fmla="*/ 2722 h 484942"/>
              <a:gd name="connsiteX2" fmla="*/ 6830785 w 6830785"/>
              <a:gd name="connsiteY2" fmla="*/ 0 h 484942"/>
              <a:gd name="connsiteX3" fmla="*/ 2410446 w 6830785"/>
              <a:gd name="connsiteY3" fmla="*/ 484942 h 48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942">
                <a:moveTo>
                  <a:pt x="2410446" y="484942"/>
                </a:moveTo>
                <a:lnTo>
                  <a:pt x="0" y="2722"/>
                </a:lnTo>
                <a:lnTo>
                  <a:pt x="6830785" y="0"/>
                </a:lnTo>
                <a:lnTo>
                  <a:pt x="2410446" y="484942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hlinkClick r:id="rId3" action="ppaction://hlinksldjump"/>
            <a:extLst>
              <a:ext uri="{FF2B5EF4-FFF2-40B4-BE49-F238E27FC236}">
                <a16:creationId xmlns:a16="http://schemas.microsoft.com/office/drawing/2014/main" id="{C891FC7E-F58A-72D3-23A1-67AD78E9CAD2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hlinkClick r:id="rId4" action="ppaction://hlinksldjump"/>
            <a:extLst>
              <a:ext uri="{FF2B5EF4-FFF2-40B4-BE49-F238E27FC236}">
                <a16:creationId xmlns:a16="http://schemas.microsoft.com/office/drawing/2014/main" id="{F4FD306F-4E1E-DC4E-1901-F631F873F691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D91DD5C8-3649-650F-6A56-C17F0444B145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6" action="ppaction://hlinksldjump"/>
            <a:extLst>
              <a:ext uri="{FF2B5EF4-FFF2-40B4-BE49-F238E27FC236}">
                <a16:creationId xmlns:a16="http://schemas.microsoft.com/office/drawing/2014/main" id="{8EB345B6-2211-5923-42CF-80BA3CC5879D}"/>
              </a:ext>
            </a:extLst>
          </p:cNvPr>
          <p:cNvSpPr/>
          <p:nvPr/>
        </p:nvSpPr>
        <p:spPr>
          <a:xfrm>
            <a:off x="3330078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1DBF4280-5D92-4CDB-9378-F41158676A9F}"/>
              </a:ext>
            </a:extLst>
          </p:cNvPr>
          <p:cNvSpPr/>
          <p:nvPr/>
        </p:nvSpPr>
        <p:spPr>
          <a:xfrm>
            <a:off x="5400030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73E8F669-C86B-FA31-A8D3-2169799C1CC0}"/>
              </a:ext>
            </a:extLst>
          </p:cNvPr>
          <p:cNvSpPr/>
          <p:nvPr/>
        </p:nvSpPr>
        <p:spPr>
          <a:xfrm>
            <a:off x="841871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E36D4A74-1B38-3968-D3E7-29F8E7E012D4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7" action="ppaction://hlinksldjump"/>
            <a:extLst>
              <a:ext uri="{FF2B5EF4-FFF2-40B4-BE49-F238E27FC236}">
                <a16:creationId xmlns:a16="http://schemas.microsoft.com/office/drawing/2014/main" id="{5A6C5495-D61F-5C20-38C4-19B8228AF122}"/>
              </a:ext>
            </a:extLst>
          </p:cNvPr>
          <p:cNvSpPr/>
          <p:nvPr/>
        </p:nvSpPr>
        <p:spPr>
          <a:xfrm>
            <a:off x="434963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121BE926-4AD2-2D66-61E7-EB237435D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r="14569"/>
          <a:stretch/>
        </p:blipFill>
        <p:spPr>
          <a:xfrm rot="300998">
            <a:off x="3949597" y="167317"/>
            <a:ext cx="8809971" cy="49453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Junior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FB7936-BDF9-DDA4-3A3C-E52C9E16C820}"/>
              </a:ext>
            </a:extLst>
          </p:cNvPr>
          <p:cNvSpPr/>
          <p:nvPr/>
        </p:nvSpPr>
        <p:spPr>
          <a:xfrm>
            <a:off x="141518" y="2601686"/>
            <a:ext cx="6814453" cy="209005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7E6FF70-ABC1-70CA-4F4E-1818D26BF986}"/>
              </a:ext>
            </a:extLst>
          </p:cNvPr>
          <p:cNvSpPr txBox="1">
            <a:spLocks/>
          </p:cNvSpPr>
          <p:nvPr/>
        </p:nvSpPr>
        <p:spPr>
          <a:xfrm>
            <a:off x="239486" y="2662121"/>
            <a:ext cx="6618513" cy="2029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October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the PSAT/NMSQT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Attend the USF campus visit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483216E-94B0-EB42-6E69-DED804AB68A4}"/>
              </a:ext>
            </a:extLst>
          </p:cNvPr>
          <p:cNvSpPr/>
          <p:nvPr/>
        </p:nvSpPr>
        <p:spPr>
          <a:xfrm>
            <a:off x="137886" y="4680857"/>
            <a:ext cx="6830785" cy="472130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409813 w 6830785"/>
              <a:gd name="connsiteY0" fmla="*/ 489098 h 489098"/>
              <a:gd name="connsiteX1" fmla="*/ 0 w 6830785"/>
              <a:gd name="connsiteY1" fmla="*/ 2722 h 489098"/>
              <a:gd name="connsiteX2" fmla="*/ 6830785 w 6830785"/>
              <a:gd name="connsiteY2" fmla="*/ 0 h 489098"/>
              <a:gd name="connsiteX3" fmla="*/ 3409813 w 6830785"/>
              <a:gd name="connsiteY3" fmla="*/ 489098 h 489098"/>
              <a:gd name="connsiteX0" fmla="*/ 3405767 w 6830785"/>
              <a:gd name="connsiteY0" fmla="*/ 484942 h 484942"/>
              <a:gd name="connsiteX1" fmla="*/ 0 w 6830785"/>
              <a:gd name="connsiteY1" fmla="*/ 2722 h 484942"/>
              <a:gd name="connsiteX2" fmla="*/ 6830785 w 6830785"/>
              <a:gd name="connsiteY2" fmla="*/ 0 h 484942"/>
              <a:gd name="connsiteX3" fmla="*/ 3405767 w 6830785"/>
              <a:gd name="connsiteY3" fmla="*/ 484942 h 48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942">
                <a:moveTo>
                  <a:pt x="3405767" y="484942"/>
                </a:moveTo>
                <a:lnTo>
                  <a:pt x="0" y="2722"/>
                </a:lnTo>
                <a:lnTo>
                  <a:pt x="6830785" y="0"/>
                </a:lnTo>
                <a:lnTo>
                  <a:pt x="3405767" y="484942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hlinkClick r:id="rId3" action="ppaction://hlinksldjump"/>
            <a:extLst>
              <a:ext uri="{FF2B5EF4-FFF2-40B4-BE49-F238E27FC236}">
                <a16:creationId xmlns:a16="http://schemas.microsoft.com/office/drawing/2014/main" id="{8E71ADE5-3D27-BA2D-E9BE-C7A78C38B760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hlinkClick r:id="rId4" action="ppaction://hlinksldjump"/>
            <a:extLst>
              <a:ext uri="{FF2B5EF4-FFF2-40B4-BE49-F238E27FC236}">
                <a16:creationId xmlns:a16="http://schemas.microsoft.com/office/drawing/2014/main" id="{D374E1B2-A52E-822B-2B3C-3869AF56CDCA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5" action="ppaction://hlinksldjump"/>
            <a:extLst>
              <a:ext uri="{FF2B5EF4-FFF2-40B4-BE49-F238E27FC236}">
                <a16:creationId xmlns:a16="http://schemas.microsoft.com/office/drawing/2014/main" id="{23C7FC3C-6CE0-D707-D9C9-92055159689C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6" action="ppaction://hlinksldjump"/>
            <a:extLst>
              <a:ext uri="{FF2B5EF4-FFF2-40B4-BE49-F238E27FC236}">
                <a16:creationId xmlns:a16="http://schemas.microsoft.com/office/drawing/2014/main" id="{DD8EAC33-4F4D-51E1-6F41-AF733381D2D2}"/>
              </a:ext>
            </a:extLst>
          </p:cNvPr>
          <p:cNvSpPr/>
          <p:nvPr/>
        </p:nvSpPr>
        <p:spPr>
          <a:xfrm>
            <a:off x="3330078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9DCB40EB-E5E2-7757-02D4-75996E9EF6A8}"/>
              </a:ext>
            </a:extLst>
          </p:cNvPr>
          <p:cNvSpPr/>
          <p:nvPr/>
        </p:nvSpPr>
        <p:spPr>
          <a:xfrm>
            <a:off x="5400030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F8728789-90D7-4F8B-24E3-05C7A8BA15B0}"/>
              </a:ext>
            </a:extLst>
          </p:cNvPr>
          <p:cNvSpPr/>
          <p:nvPr/>
        </p:nvSpPr>
        <p:spPr>
          <a:xfrm>
            <a:off x="841871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C2B53025-C124-892F-9AB7-7C6C392C8F73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7" action="ppaction://hlinksldjump"/>
            <a:extLst>
              <a:ext uri="{FF2B5EF4-FFF2-40B4-BE49-F238E27FC236}">
                <a16:creationId xmlns:a16="http://schemas.microsoft.com/office/drawing/2014/main" id="{EEFF98BA-8E05-D5B9-F4CA-FAF215E36BF1}"/>
              </a:ext>
            </a:extLst>
          </p:cNvPr>
          <p:cNvSpPr/>
          <p:nvPr/>
        </p:nvSpPr>
        <p:spPr>
          <a:xfrm>
            <a:off x="434963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ree, outdoor, plant, maple&#10;&#10;Description automatically generated">
            <a:extLst>
              <a:ext uri="{FF2B5EF4-FFF2-40B4-BE49-F238E27FC236}">
                <a16:creationId xmlns:a16="http://schemas.microsoft.com/office/drawing/2014/main" id="{2DE27F60-E071-C435-473F-B2352F0C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34">
            <a:off x="4130054" y="-115827"/>
            <a:ext cx="8148203" cy="5430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Junior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E28D41-6E7D-86CA-A826-E9D40D1F7F69}"/>
              </a:ext>
            </a:extLst>
          </p:cNvPr>
          <p:cNvSpPr/>
          <p:nvPr/>
        </p:nvSpPr>
        <p:spPr>
          <a:xfrm>
            <a:off x="141518" y="2677886"/>
            <a:ext cx="6814453" cy="201385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71A359F-CEFD-B727-F7E8-3C08250CEBD0}"/>
              </a:ext>
            </a:extLst>
          </p:cNvPr>
          <p:cNvSpPr txBox="1">
            <a:spLocks/>
          </p:cNvSpPr>
          <p:nvPr/>
        </p:nvSpPr>
        <p:spPr>
          <a:xfrm>
            <a:off x="239486" y="2736118"/>
            <a:ext cx="6618513" cy="1955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November and December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unofficial visits to colleges during Thanksgiving and winter breaks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94A7494-0B06-28D3-EE02-F2E621B587F8}"/>
              </a:ext>
            </a:extLst>
          </p:cNvPr>
          <p:cNvSpPr/>
          <p:nvPr/>
        </p:nvSpPr>
        <p:spPr>
          <a:xfrm>
            <a:off x="137886" y="4680857"/>
            <a:ext cx="6830785" cy="472130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4425363 w 6830785"/>
              <a:gd name="connsiteY0" fmla="*/ 484942 h 484942"/>
              <a:gd name="connsiteX1" fmla="*/ 0 w 6830785"/>
              <a:gd name="connsiteY1" fmla="*/ 2722 h 484942"/>
              <a:gd name="connsiteX2" fmla="*/ 6830785 w 6830785"/>
              <a:gd name="connsiteY2" fmla="*/ 0 h 484942"/>
              <a:gd name="connsiteX3" fmla="*/ 4425363 w 6830785"/>
              <a:gd name="connsiteY3" fmla="*/ 484942 h 48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942">
                <a:moveTo>
                  <a:pt x="4425363" y="484942"/>
                </a:moveTo>
                <a:lnTo>
                  <a:pt x="0" y="2722"/>
                </a:lnTo>
                <a:lnTo>
                  <a:pt x="6830785" y="0"/>
                </a:lnTo>
                <a:lnTo>
                  <a:pt x="4425363" y="484942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90AE4B-04A0-DA14-791A-119563203355}"/>
              </a:ext>
            </a:extLst>
          </p:cNvPr>
          <p:cNvSpPr/>
          <p:nvPr/>
        </p:nvSpPr>
        <p:spPr>
          <a:xfrm>
            <a:off x="137886" y="4691742"/>
            <a:ext cx="6830785" cy="472130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5485420 w 6830785"/>
              <a:gd name="connsiteY0" fmla="*/ 484942 h 484942"/>
              <a:gd name="connsiteX1" fmla="*/ 0 w 6830785"/>
              <a:gd name="connsiteY1" fmla="*/ 2722 h 484942"/>
              <a:gd name="connsiteX2" fmla="*/ 6830785 w 6830785"/>
              <a:gd name="connsiteY2" fmla="*/ 0 h 484942"/>
              <a:gd name="connsiteX3" fmla="*/ 5485420 w 6830785"/>
              <a:gd name="connsiteY3" fmla="*/ 484942 h 48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942">
                <a:moveTo>
                  <a:pt x="5485420" y="484942"/>
                </a:moveTo>
                <a:lnTo>
                  <a:pt x="0" y="2722"/>
                </a:lnTo>
                <a:lnTo>
                  <a:pt x="6830785" y="0"/>
                </a:lnTo>
                <a:lnTo>
                  <a:pt x="5485420" y="484942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hlinkClick r:id="rId3" action="ppaction://hlinksldjump"/>
            <a:extLst>
              <a:ext uri="{FF2B5EF4-FFF2-40B4-BE49-F238E27FC236}">
                <a16:creationId xmlns:a16="http://schemas.microsoft.com/office/drawing/2014/main" id="{A5B921CB-D8D0-9B35-CBCF-B76695005C1C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4" action="ppaction://hlinksldjump"/>
            <a:extLst>
              <a:ext uri="{FF2B5EF4-FFF2-40B4-BE49-F238E27FC236}">
                <a16:creationId xmlns:a16="http://schemas.microsoft.com/office/drawing/2014/main" id="{407F3F05-2818-BF9F-8808-C308E1D7F0F6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5" action="ppaction://hlinksldjump"/>
            <a:extLst>
              <a:ext uri="{FF2B5EF4-FFF2-40B4-BE49-F238E27FC236}">
                <a16:creationId xmlns:a16="http://schemas.microsoft.com/office/drawing/2014/main" id="{6C6ED90F-BDBF-8D35-B2B8-573BAB532A5F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6" action="ppaction://hlinksldjump"/>
            <a:extLst>
              <a:ext uri="{FF2B5EF4-FFF2-40B4-BE49-F238E27FC236}">
                <a16:creationId xmlns:a16="http://schemas.microsoft.com/office/drawing/2014/main" id="{D5679ABD-6D77-6505-3045-02C535ED1A80}"/>
              </a:ext>
            </a:extLst>
          </p:cNvPr>
          <p:cNvSpPr/>
          <p:nvPr/>
        </p:nvSpPr>
        <p:spPr>
          <a:xfrm>
            <a:off x="3330078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7" action="ppaction://hlinksldjump"/>
            <a:extLst>
              <a:ext uri="{FF2B5EF4-FFF2-40B4-BE49-F238E27FC236}">
                <a16:creationId xmlns:a16="http://schemas.microsoft.com/office/drawing/2014/main" id="{611DBFEF-6E19-64D1-D81F-5BD4FC268DDF}"/>
              </a:ext>
            </a:extLst>
          </p:cNvPr>
          <p:cNvSpPr/>
          <p:nvPr/>
        </p:nvSpPr>
        <p:spPr>
          <a:xfrm>
            <a:off x="5400030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8" action="ppaction://hlinksldjump"/>
            <a:extLst>
              <a:ext uri="{FF2B5EF4-FFF2-40B4-BE49-F238E27FC236}">
                <a16:creationId xmlns:a16="http://schemas.microsoft.com/office/drawing/2014/main" id="{F2E04049-AC4C-D166-1E0B-366A20E24549}"/>
              </a:ext>
            </a:extLst>
          </p:cNvPr>
          <p:cNvSpPr/>
          <p:nvPr/>
        </p:nvSpPr>
        <p:spPr>
          <a:xfrm>
            <a:off x="841871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9" action="ppaction://hlinksldjump"/>
            <a:extLst>
              <a:ext uri="{FF2B5EF4-FFF2-40B4-BE49-F238E27FC236}">
                <a16:creationId xmlns:a16="http://schemas.microsoft.com/office/drawing/2014/main" id="{F448ABDC-704D-27CF-B4A8-31586B2E0BBA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hlinkClick r:id="rId7" action="ppaction://hlinksldjump"/>
            <a:extLst>
              <a:ext uri="{FF2B5EF4-FFF2-40B4-BE49-F238E27FC236}">
                <a16:creationId xmlns:a16="http://schemas.microsoft.com/office/drawing/2014/main" id="{27570234-E97F-D775-A24A-21EA36817521}"/>
              </a:ext>
            </a:extLst>
          </p:cNvPr>
          <p:cNvSpPr/>
          <p:nvPr/>
        </p:nvSpPr>
        <p:spPr>
          <a:xfrm>
            <a:off x="434963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22455FC2-E3FA-9853-7CD3-17984E085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26">
            <a:off x="-618235" y="-59907"/>
            <a:ext cx="7930174" cy="52854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Junior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A3316B-7C35-F64F-D42E-860996EA8699}"/>
              </a:ext>
            </a:extLst>
          </p:cNvPr>
          <p:cNvSpPr/>
          <p:nvPr/>
        </p:nvSpPr>
        <p:spPr>
          <a:xfrm>
            <a:off x="5236031" y="413592"/>
            <a:ext cx="6814453" cy="4278150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9079F8F-3146-9638-6978-D814B26EDF4A}"/>
              </a:ext>
            </a:extLst>
          </p:cNvPr>
          <p:cNvSpPr txBox="1">
            <a:spLocks/>
          </p:cNvSpPr>
          <p:nvPr/>
        </p:nvSpPr>
        <p:spPr>
          <a:xfrm>
            <a:off x="5333999" y="473936"/>
            <a:ext cx="6618513" cy="4217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March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the SAT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Begin planning official visits if offered by coaches – students have two excused absences for college visits in their junior year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Go to spring break college tournaments or matches in Tampa Bay and Central Florida – speak directly with coaches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1A9861A-4539-BA9A-7A5F-9FC0AB158FD1}"/>
              </a:ext>
            </a:extLst>
          </p:cNvPr>
          <p:cNvSpPr/>
          <p:nvPr/>
        </p:nvSpPr>
        <p:spPr>
          <a:xfrm>
            <a:off x="5232399" y="4680857"/>
            <a:ext cx="6830785" cy="471373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411705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3411705 w 6830785"/>
              <a:gd name="connsiteY3" fmla="*/ 480786 h 480786"/>
              <a:gd name="connsiteX0" fmla="*/ 3428152 w 6830785"/>
              <a:gd name="connsiteY0" fmla="*/ 484164 h 484164"/>
              <a:gd name="connsiteX1" fmla="*/ 0 w 6830785"/>
              <a:gd name="connsiteY1" fmla="*/ 2722 h 484164"/>
              <a:gd name="connsiteX2" fmla="*/ 6830785 w 6830785"/>
              <a:gd name="connsiteY2" fmla="*/ 0 h 484164"/>
              <a:gd name="connsiteX3" fmla="*/ 3428152 w 6830785"/>
              <a:gd name="connsiteY3" fmla="*/ 484164 h 48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164">
                <a:moveTo>
                  <a:pt x="3428152" y="484164"/>
                </a:moveTo>
                <a:lnTo>
                  <a:pt x="0" y="2722"/>
                </a:lnTo>
                <a:lnTo>
                  <a:pt x="6830785" y="0"/>
                </a:lnTo>
                <a:lnTo>
                  <a:pt x="3428152" y="484164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3" action="ppaction://hlinksldjump"/>
            <a:extLst>
              <a:ext uri="{FF2B5EF4-FFF2-40B4-BE49-F238E27FC236}">
                <a16:creationId xmlns:a16="http://schemas.microsoft.com/office/drawing/2014/main" id="{84A1D39A-AABC-07D7-34A4-2BFD614E9886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hlinkClick r:id="rId4" action="ppaction://hlinksldjump"/>
            <a:extLst>
              <a:ext uri="{FF2B5EF4-FFF2-40B4-BE49-F238E27FC236}">
                <a16:creationId xmlns:a16="http://schemas.microsoft.com/office/drawing/2014/main" id="{9FDAF2DE-BDCC-4DFC-72D1-E18E84921AC9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id="{21968AB7-39F4-EE22-C7BD-B5DE77F69172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id="{D9B98067-AFB4-E709-DAED-E879522DF307}"/>
              </a:ext>
            </a:extLst>
          </p:cNvPr>
          <p:cNvSpPr/>
          <p:nvPr/>
        </p:nvSpPr>
        <p:spPr>
          <a:xfrm>
            <a:off x="3330078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7" action="ppaction://hlinksldjump"/>
            <a:extLst>
              <a:ext uri="{FF2B5EF4-FFF2-40B4-BE49-F238E27FC236}">
                <a16:creationId xmlns:a16="http://schemas.microsoft.com/office/drawing/2014/main" id="{AE8F6BE8-CD06-8370-C63F-2E6CADE21B9B}"/>
              </a:ext>
            </a:extLst>
          </p:cNvPr>
          <p:cNvSpPr/>
          <p:nvPr/>
        </p:nvSpPr>
        <p:spPr>
          <a:xfrm>
            <a:off x="5400030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0E4B3DC5-26FC-9C86-F288-67031201A468}"/>
              </a:ext>
            </a:extLst>
          </p:cNvPr>
          <p:cNvSpPr/>
          <p:nvPr/>
        </p:nvSpPr>
        <p:spPr>
          <a:xfrm>
            <a:off x="841871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5FD95D69-8404-8F06-E2B3-BB35F86726FF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7" action="ppaction://hlinksldjump"/>
            <a:extLst>
              <a:ext uri="{FF2B5EF4-FFF2-40B4-BE49-F238E27FC236}">
                <a16:creationId xmlns:a16="http://schemas.microsoft.com/office/drawing/2014/main" id="{4A4FF5B1-E333-5FD8-C4F6-558FEE3958D6}"/>
              </a:ext>
            </a:extLst>
          </p:cNvPr>
          <p:cNvSpPr/>
          <p:nvPr/>
        </p:nvSpPr>
        <p:spPr>
          <a:xfrm>
            <a:off x="434963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BA495-41D0-4D5A-C86D-13D10C21B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3" r="28607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70114" y="348343"/>
            <a:ext cx="7946571" cy="5285541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566057" y="478971"/>
            <a:ext cx="7478485" cy="605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The Process – Work Backwards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Develop some sense of a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professional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 track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Determine what level of education, licenses, and certificates are needed for those professions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Find colleges and universities that offer those programs and are in line with athletic ability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Determine the types of grades, classes, and other requirements needed to gain admission to those schools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Set realistic goals and work towards them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oup of men posing for a photo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1811BA3A-EC2E-DD94-591E-035A7E6E3A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"/>
          <a:stretch/>
        </p:blipFill>
        <p:spPr>
          <a:xfrm rot="21278317">
            <a:off x="-111734" y="-251737"/>
            <a:ext cx="8335024" cy="5480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Junior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B8CD2A-D49D-4C2E-5F34-9238B6132951}"/>
              </a:ext>
            </a:extLst>
          </p:cNvPr>
          <p:cNvSpPr/>
          <p:nvPr/>
        </p:nvSpPr>
        <p:spPr>
          <a:xfrm>
            <a:off x="5236031" y="1937657"/>
            <a:ext cx="6814453" cy="2754085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DD84A97-3656-40DF-A117-E352A0B1A5D4}"/>
              </a:ext>
            </a:extLst>
          </p:cNvPr>
          <p:cNvSpPr txBox="1">
            <a:spLocks/>
          </p:cNvSpPr>
          <p:nvPr/>
        </p:nvSpPr>
        <p:spPr>
          <a:xfrm>
            <a:off x="5333999" y="2079171"/>
            <a:ext cx="6618513" cy="261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June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Update your r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ésumé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unofficial visits to college campuses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READ!!!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22F04DC-6E1F-B43D-D908-3DEFC05D3E4E}"/>
              </a:ext>
            </a:extLst>
          </p:cNvPr>
          <p:cNvSpPr/>
          <p:nvPr/>
        </p:nvSpPr>
        <p:spPr>
          <a:xfrm>
            <a:off x="5232399" y="4680858"/>
            <a:ext cx="6830785" cy="479466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411705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3411705 w 6830785"/>
              <a:gd name="connsiteY3" fmla="*/ 480786 h 480786"/>
              <a:gd name="connsiteX0" fmla="*/ 3428152 w 6830785"/>
              <a:gd name="connsiteY0" fmla="*/ 484164 h 484164"/>
              <a:gd name="connsiteX1" fmla="*/ 0 w 6830785"/>
              <a:gd name="connsiteY1" fmla="*/ 2722 h 484164"/>
              <a:gd name="connsiteX2" fmla="*/ 6830785 w 6830785"/>
              <a:gd name="connsiteY2" fmla="*/ 0 h 484164"/>
              <a:gd name="connsiteX3" fmla="*/ 3428152 w 6830785"/>
              <a:gd name="connsiteY3" fmla="*/ 484164 h 484164"/>
              <a:gd name="connsiteX0" fmla="*/ 6470757 w 6830785"/>
              <a:gd name="connsiteY0" fmla="*/ 492477 h 492477"/>
              <a:gd name="connsiteX1" fmla="*/ 0 w 6830785"/>
              <a:gd name="connsiteY1" fmla="*/ 2722 h 492477"/>
              <a:gd name="connsiteX2" fmla="*/ 6830785 w 6830785"/>
              <a:gd name="connsiteY2" fmla="*/ 0 h 492477"/>
              <a:gd name="connsiteX3" fmla="*/ 6470757 w 6830785"/>
              <a:gd name="connsiteY3" fmla="*/ 492477 h 49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92477">
                <a:moveTo>
                  <a:pt x="6470757" y="492477"/>
                </a:moveTo>
                <a:lnTo>
                  <a:pt x="0" y="2722"/>
                </a:lnTo>
                <a:lnTo>
                  <a:pt x="6830785" y="0"/>
                </a:lnTo>
                <a:lnTo>
                  <a:pt x="6470757" y="492477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3" action="ppaction://hlinksldjump"/>
            <a:extLst>
              <a:ext uri="{FF2B5EF4-FFF2-40B4-BE49-F238E27FC236}">
                <a16:creationId xmlns:a16="http://schemas.microsoft.com/office/drawing/2014/main" id="{30F8A78C-8139-7C49-CE45-E67CE7B4C37E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hlinkClick r:id="rId4" action="ppaction://hlinksldjump"/>
            <a:extLst>
              <a:ext uri="{FF2B5EF4-FFF2-40B4-BE49-F238E27FC236}">
                <a16:creationId xmlns:a16="http://schemas.microsoft.com/office/drawing/2014/main" id="{12C0145D-B30F-39D6-EB6D-8042E6F206CA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id="{4209DAFE-FBC4-1ACC-FD61-DCB090048C67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id="{1366AA25-D80B-4650-2029-6999DB24C618}"/>
              </a:ext>
            </a:extLst>
          </p:cNvPr>
          <p:cNvSpPr/>
          <p:nvPr/>
        </p:nvSpPr>
        <p:spPr>
          <a:xfrm>
            <a:off x="3330078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7" action="ppaction://hlinksldjump"/>
            <a:extLst>
              <a:ext uri="{FF2B5EF4-FFF2-40B4-BE49-F238E27FC236}">
                <a16:creationId xmlns:a16="http://schemas.microsoft.com/office/drawing/2014/main" id="{9B66ECC1-2AC2-6CBC-EC5D-2D2C9F93B948}"/>
              </a:ext>
            </a:extLst>
          </p:cNvPr>
          <p:cNvSpPr/>
          <p:nvPr/>
        </p:nvSpPr>
        <p:spPr>
          <a:xfrm>
            <a:off x="5400030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A23C14EF-7E08-51A4-E916-EB870319F916}"/>
              </a:ext>
            </a:extLst>
          </p:cNvPr>
          <p:cNvSpPr/>
          <p:nvPr/>
        </p:nvSpPr>
        <p:spPr>
          <a:xfrm>
            <a:off x="841871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9" action="ppaction://hlinksldjump"/>
            <a:extLst>
              <a:ext uri="{FF2B5EF4-FFF2-40B4-BE49-F238E27FC236}">
                <a16:creationId xmlns:a16="http://schemas.microsoft.com/office/drawing/2014/main" id="{FE0B0B20-034F-5CB9-EFC2-B652F6D6ED73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7" action="ppaction://hlinksldjump"/>
            <a:extLst>
              <a:ext uri="{FF2B5EF4-FFF2-40B4-BE49-F238E27FC236}">
                <a16:creationId xmlns:a16="http://schemas.microsoft.com/office/drawing/2014/main" id="{B39FECE0-67C1-E6D7-DD9E-7690B604E355}"/>
              </a:ext>
            </a:extLst>
          </p:cNvPr>
          <p:cNvSpPr/>
          <p:nvPr/>
        </p:nvSpPr>
        <p:spPr>
          <a:xfrm>
            <a:off x="434963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C8D43A1-7163-0C9E-F28D-6008A7592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22" y="-19664"/>
            <a:ext cx="7929657" cy="52851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Senior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6" name="Oval 15">
            <a:hlinkClick r:id="rId3" action="ppaction://hlinksldjump"/>
            <a:extLst>
              <a:ext uri="{FF2B5EF4-FFF2-40B4-BE49-F238E27FC236}">
                <a16:creationId xmlns:a16="http://schemas.microsoft.com/office/drawing/2014/main" id="{F5A956E2-8CCC-BAB3-1D28-A842F4619D05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4" action="ppaction://hlinksldjump"/>
            <a:extLst>
              <a:ext uri="{FF2B5EF4-FFF2-40B4-BE49-F238E27FC236}">
                <a16:creationId xmlns:a16="http://schemas.microsoft.com/office/drawing/2014/main" id="{AFD4CFDE-999F-F973-EE32-F501B4B1F704}"/>
              </a:ext>
            </a:extLst>
          </p:cNvPr>
          <p:cNvSpPr/>
          <p:nvPr/>
        </p:nvSpPr>
        <p:spPr>
          <a:xfrm>
            <a:off x="1283484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hlinkClick r:id="rId5" action="ppaction://hlinksldjump"/>
            <a:extLst>
              <a:ext uri="{FF2B5EF4-FFF2-40B4-BE49-F238E27FC236}">
                <a16:creationId xmlns:a16="http://schemas.microsoft.com/office/drawing/2014/main" id="{9330BF9F-1456-E0B3-D5F4-CF03EFFFB6BE}"/>
              </a:ext>
            </a:extLst>
          </p:cNvPr>
          <p:cNvSpPr/>
          <p:nvPr/>
        </p:nvSpPr>
        <p:spPr>
          <a:xfrm>
            <a:off x="4342984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6" action="ppaction://hlinksldjump"/>
            <a:extLst>
              <a:ext uri="{FF2B5EF4-FFF2-40B4-BE49-F238E27FC236}">
                <a16:creationId xmlns:a16="http://schemas.microsoft.com/office/drawing/2014/main" id="{FDD0DDAF-EEAB-FBA7-B508-B98A0E33CF60}"/>
              </a:ext>
            </a:extLst>
          </p:cNvPr>
          <p:cNvSpPr/>
          <p:nvPr/>
        </p:nvSpPr>
        <p:spPr>
          <a:xfrm>
            <a:off x="9429541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7" action="ppaction://hlinksldjump"/>
            <a:extLst>
              <a:ext uri="{FF2B5EF4-FFF2-40B4-BE49-F238E27FC236}">
                <a16:creationId xmlns:a16="http://schemas.microsoft.com/office/drawing/2014/main" id="{3E5B3879-3725-BB21-4E48-8E8545DE607B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hlinkClick r:id="rId8" action="ppaction://hlinksldjump"/>
            <a:extLst>
              <a:ext uri="{FF2B5EF4-FFF2-40B4-BE49-F238E27FC236}">
                <a16:creationId xmlns:a16="http://schemas.microsoft.com/office/drawing/2014/main" id="{E6C810F7-3BE1-D03A-A70D-B2AD0E6D06ED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hlinkClick r:id="rId9" action="ppaction://hlinksldjump"/>
            <a:extLst>
              <a:ext uri="{FF2B5EF4-FFF2-40B4-BE49-F238E27FC236}">
                <a16:creationId xmlns:a16="http://schemas.microsoft.com/office/drawing/2014/main" id="{D95A888C-C537-D766-D3B2-534A4A11A144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DFEC8C-F838-E4A1-4265-938E52CA9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531">
            <a:off x="6612754" y="403638"/>
            <a:ext cx="9604543" cy="48812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Senior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855476-AD01-A5FC-9B2E-263E608EDD28}"/>
              </a:ext>
            </a:extLst>
          </p:cNvPr>
          <p:cNvSpPr/>
          <p:nvPr/>
        </p:nvSpPr>
        <p:spPr>
          <a:xfrm>
            <a:off x="141518" y="500743"/>
            <a:ext cx="6814453" cy="4191000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C82F2BF-FC8D-9E25-D31C-1036E9CA08BE}"/>
              </a:ext>
            </a:extLst>
          </p:cNvPr>
          <p:cNvSpPr txBox="1">
            <a:spLocks/>
          </p:cNvSpPr>
          <p:nvPr/>
        </p:nvSpPr>
        <p:spPr>
          <a:xfrm>
            <a:off x="239486" y="621927"/>
            <a:ext cx="6618513" cy="40698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August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Register for the SAT or ACT if you need to take either of them again – register for the earliest possible date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Create a Common App account for college applications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Counselor: Ms. Garrett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Advisor: Mr. Rosenke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Recommenders: choose two teachers and ask them if they will write letters of recommendation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8F6656A-93F5-3E83-B7CF-C4D15920FB15}"/>
              </a:ext>
            </a:extLst>
          </p:cNvPr>
          <p:cNvSpPr/>
          <p:nvPr/>
        </p:nvSpPr>
        <p:spPr>
          <a:xfrm>
            <a:off x="137886" y="4680857"/>
            <a:ext cx="6830785" cy="468084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0786">
                <a:moveTo>
                  <a:pt x="1362528" y="480786"/>
                </a:moveTo>
                <a:lnTo>
                  <a:pt x="0" y="2722"/>
                </a:lnTo>
                <a:lnTo>
                  <a:pt x="6830785" y="0"/>
                </a:lnTo>
                <a:lnTo>
                  <a:pt x="1362528" y="480786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hlinkClick r:id="rId3" action="ppaction://hlinksldjump"/>
            <a:extLst>
              <a:ext uri="{FF2B5EF4-FFF2-40B4-BE49-F238E27FC236}">
                <a16:creationId xmlns:a16="http://schemas.microsoft.com/office/drawing/2014/main" id="{7F8F8B15-84E0-DFFC-E05D-F81691345E02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4" action="ppaction://hlinksldjump"/>
            <a:extLst>
              <a:ext uri="{FF2B5EF4-FFF2-40B4-BE49-F238E27FC236}">
                <a16:creationId xmlns:a16="http://schemas.microsoft.com/office/drawing/2014/main" id="{9EA39248-A3B2-2D9E-E67A-0BC860AE4520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5" action="ppaction://hlinksldjump"/>
            <a:extLst>
              <a:ext uri="{FF2B5EF4-FFF2-40B4-BE49-F238E27FC236}">
                <a16:creationId xmlns:a16="http://schemas.microsoft.com/office/drawing/2014/main" id="{D8EF3744-DE90-F0B7-763E-8887F376CDCE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6" action="ppaction://hlinksldjump"/>
            <a:extLst>
              <a:ext uri="{FF2B5EF4-FFF2-40B4-BE49-F238E27FC236}">
                <a16:creationId xmlns:a16="http://schemas.microsoft.com/office/drawing/2014/main" id="{95105FA7-29BD-8AF4-95AB-2F64E2894B72}"/>
              </a:ext>
            </a:extLst>
          </p:cNvPr>
          <p:cNvSpPr/>
          <p:nvPr/>
        </p:nvSpPr>
        <p:spPr>
          <a:xfrm>
            <a:off x="1283484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hlinkClick r:id="rId7" action="ppaction://hlinksldjump"/>
            <a:extLst>
              <a:ext uri="{FF2B5EF4-FFF2-40B4-BE49-F238E27FC236}">
                <a16:creationId xmlns:a16="http://schemas.microsoft.com/office/drawing/2014/main" id="{ED466E85-EAC3-7A36-C95C-64DD0C2F0A9B}"/>
              </a:ext>
            </a:extLst>
          </p:cNvPr>
          <p:cNvSpPr/>
          <p:nvPr/>
        </p:nvSpPr>
        <p:spPr>
          <a:xfrm>
            <a:off x="4342984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6B294B65-7FA8-ABC7-08F2-87CA61E650BE}"/>
              </a:ext>
            </a:extLst>
          </p:cNvPr>
          <p:cNvSpPr/>
          <p:nvPr/>
        </p:nvSpPr>
        <p:spPr>
          <a:xfrm>
            <a:off x="9429541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B1D03822-DEB0-FDF8-A8E0-DF7EC1E784E4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A14B8C15-7FA1-FDDF-A8CE-138B3F17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405">
            <a:off x="4096650" y="-153844"/>
            <a:ext cx="8072208" cy="53804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Senior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58F93C-74CD-47EE-79AF-3C6D9AFEBA7A}"/>
              </a:ext>
            </a:extLst>
          </p:cNvPr>
          <p:cNvSpPr/>
          <p:nvPr/>
        </p:nvSpPr>
        <p:spPr>
          <a:xfrm>
            <a:off x="141518" y="2536371"/>
            <a:ext cx="6814453" cy="2155371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2CCE296-20A0-A112-92CD-E7BFF3D63C8C}"/>
              </a:ext>
            </a:extLst>
          </p:cNvPr>
          <p:cNvSpPr txBox="1">
            <a:spLocks/>
          </p:cNvSpPr>
          <p:nvPr/>
        </p:nvSpPr>
        <p:spPr>
          <a:xfrm>
            <a:off x="239486" y="2699884"/>
            <a:ext cx="6618513" cy="1991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September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Take any remaining official visits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 Lists: 5-10 schools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238F96-B1F0-3BB0-3D8C-A4A1CF4F3BED}"/>
              </a:ext>
            </a:extLst>
          </p:cNvPr>
          <p:cNvSpPr/>
          <p:nvPr/>
        </p:nvSpPr>
        <p:spPr>
          <a:xfrm>
            <a:off x="137886" y="4680857"/>
            <a:ext cx="6830785" cy="468084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241853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2418538 w 6830785"/>
              <a:gd name="connsiteY3" fmla="*/ 480786 h 48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0786">
                <a:moveTo>
                  <a:pt x="2418538" y="480786"/>
                </a:moveTo>
                <a:lnTo>
                  <a:pt x="0" y="2722"/>
                </a:lnTo>
                <a:lnTo>
                  <a:pt x="6830785" y="0"/>
                </a:lnTo>
                <a:lnTo>
                  <a:pt x="2418538" y="480786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hlinkClick r:id="rId3" action="ppaction://hlinksldjump"/>
            <a:extLst>
              <a:ext uri="{FF2B5EF4-FFF2-40B4-BE49-F238E27FC236}">
                <a16:creationId xmlns:a16="http://schemas.microsoft.com/office/drawing/2014/main" id="{948640F9-0CED-A089-F8CF-1F11BE262C45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4" action="ppaction://hlinksldjump"/>
            <a:extLst>
              <a:ext uri="{FF2B5EF4-FFF2-40B4-BE49-F238E27FC236}">
                <a16:creationId xmlns:a16="http://schemas.microsoft.com/office/drawing/2014/main" id="{71767784-CAB9-9A34-420F-59597D2367F3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5" action="ppaction://hlinksldjump"/>
            <a:extLst>
              <a:ext uri="{FF2B5EF4-FFF2-40B4-BE49-F238E27FC236}">
                <a16:creationId xmlns:a16="http://schemas.microsoft.com/office/drawing/2014/main" id="{BBA10BE4-9A5F-5721-EFA1-1E848A8C1584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6" action="ppaction://hlinksldjump"/>
            <a:extLst>
              <a:ext uri="{FF2B5EF4-FFF2-40B4-BE49-F238E27FC236}">
                <a16:creationId xmlns:a16="http://schemas.microsoft.com/office/drawing/2014/main" id="{3C9D55CE-AC8A-65E8-9018-D281C7422012}"/>
              </a:ext>
            </a:extLst>
          </p:cNvPr>
          <p:cNvSpPr/>
          <p:nvPr/>
        </p:nvSpPr>
        <p:spPr>
          <a:xfrm>
            <a:off x="1283484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8FA70E9E-466E-314E-97DD-64D6CB6C1FAC}"/>
              </a:ext>
            </a:extLst>
          </p:cNvPr>
          <p:cNvSpPr/>
          <p:nvPr/>
        </p:nvSpPr>
        <p:spPr>
          <a:xfrm>
            <a:off x="4342984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587C779E-7D13-6646-975D-13098C718C69}"/>
              </a:ext>
            </a:extLst>
          </p:cNvPr>
          <p:cNvSpPr/>
          <p:nvPr/>
        </p:nvSpPr>
        <p:spPr>
          <a:xfrm>
            <a:off x="9429541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B06BF1C2-A634-95C4-D586-8C9C3004F020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holding a book&#10;&#10;Description automatically generated with medium confidence">
            <a:extLst>
              <a:ext uri="{FF2B5EF4-FFF2-40B4-BE49-F238E27FC236}">
                <a16:creationId xmlns:a16="http://schemas.microsoft.com/office/drawing/2014/main" id="{1CB80687-ABE2-0D83-AE1C-6EA0FB9EE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t="15556" r="17603"/>
          <a:stretch/>
        </p:blipFill>
        <p:spPr>
          <a:xfrm rot="292284">
            <a:off x="4843667" y="-3382"/>
            <a:ext cx="7344672" cy="5307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Senior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986974-B268-983B-CA3E-1F038A38986F}"/>
              </a:ext>
            </a:extLst>
          </p:cNvPr>
          <p:cNvSpPr/>
          <p:nvPr/>
        </p:nvSpPr>
        <p:spPr>
          <a:xfrm>
            <a:off x="141518" y="2754087"/>
            <a:ext cx="6814453" cy="193765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0CDCDBA-F229-5EF9-EE04-65457A33D4CE}"/>
              </a:ext>
            </a:extLst>
          </p:cNvPr>
          <p:cNvSpPr txBox="1">
            <a:spLocks/>
          </p:cNvSpPr>
          <p:nvPr/>
        </p:nvSpPr>
        <p:spPr>
          <a:xfrm>
            <a:off x="239486" y="2841171"/>
            <a:ext cx="6618513" cy="1850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November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Sign your National Letter of Intent – may be signed at any point during or after National Signing Day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A94DE4-6F82-20F6-6E7B-7869F5385052}"/>
              </a:ext>
            </a:extLst>
          </p:cNvPr>
          <p:cNvSpPr/>
          <p:nvPr/>
        </p:nvSpPr>
        <p:spPr>
          <a:xfrm>
            <a:off x="137886" y="4680857"/>
            <a:ext cx="6830785" cy="472131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4425363 w 6830785"/>
              <a:gd name="connsiteY0" fmla="*/ 484943 h 484943"/>
              <a:gd name="connsiteX1" fmla="*/ 0 w 6830785"/>
              <a:gd name="connsiteY1" fmla="*/ 2722 h 484943"/>
              <a:gd name="connsiteX2" fmla="*/ 6830785 w 6830785"/>
              <a:gd name="connsiteY2" fmla="*/ 0 h 484943"/>
              <a:gd name="connsiteX3" fmla="*/ 4425363 w 6830785"/>
              <a:gd name="connsiteY3" fmla="*/ 484943 h 48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943">
                <a:moveTo>
                  <a:pt x="4425363" y="484943"/>
                </a:moveTo>
                <a:lnTo>
                  <a:pt x="0" y="2722"/>
                </a:lnTo>
                <a:lnTo>
                  <a:pt x="6830785" y="0"/>
                </a:lnTo>
                <a:lnTo>
                  <a:pt x="4425363" y="484943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A4471AD-83FB-D2F6-8B82-22EA56EB84B6}"/>
              </a:ext>
            </a:extLst>
          </p:cNvPr>
          <p:cNvSpPr/>
          <p:nvPr/>
        </p:nvSpPr>
        <p:spPr>
          <a:xfrm>
            <a:off x="137886" y="4680857"/>
            <a:ext cx="6830785" cy="472130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5420683 w 6830785"/>
              <a:gd name="connsiteY0" fmla="*/ 484942 h 484942"/>
              <a:gd name="connsiteX1" fmla="*/ 0 w 6830785"/>
              <a:gd name="connsiteY1" fmla="*/ 2722 h 484942"/>
              <a:gd name="connsiteX2" fmla="*/ 6830785 w 6830785"/>
              <a:gd name="connsiteY2" fmla="*/ 0 h 484942"/>
              <a:gd name="connsiteX3" fmla="*/ 5420683 w 6830785"/>
              <a:gd name="connsiteY3" fmla="*/ 484942 h 48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4942">
                <a:moveTo>
                  <a:pt x="5420683" y="484942"/>
                </a:moveTo>
                <a:lnTo>
                  <a:pt x="0" y="2722"/>
                </a:lnTo>
                <a:lnTo>
                  <a:pt x="6830785" y="0"/>
                </a:lnTo>
                <a:lnTo>
                  <a:pt x="5420683" y="484942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hlinkClick r:id="rId3" action="ppaction://hlinksldjump"/>
            <a:extLst>
              <a:ext uri="{FF2B5EF4-FFF2-40B4-BE49-F238E27FC236}">
                <a16:creationId xmlns:a16="http://schemas.microsoft.com/office/drawing/2014/main" id="{6D14D50F-A286-F734-2DF6-EF75C1A43062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hlinkClick r:id="rId4" action="ppaction://hlinksldjump"/>
            <a:extLst>
              <a:ext uri="{FF2B5EF4-FFF2-40B4-BE49-F238E27FC236}">
                <a16:creationId xmlns:a16="http://schemas.microsoft.com/office/drawing/2014/main" id="{0102015B-895E-BE5D-2546-2FCFED21A76B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hlinkClick r:id="rId5" action="ppaction://hlinksldjump"/>
            <a:extLst>
              <a:ext uri="{FF2B5EF4-FFF2-40B4-BE49-F238E27FC236}">
                <a16:creationId xmlns:a16="http://schemas.microsoft.com/office/drawing/2014/main" id="{5579C82D-F16B-B8C2-70FC-0EA6C98E2BAB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6" action="ppaction://hlinksldjump"/>
            <a:extLst>
              <a:ext uri="{FF2B5EF4-FFF2-40B4-BE49-F238E27FC236}">
                <a16:creationId xmlns:a16="http://schemas.microsoft.com/office/drawing/2014/main" id="{7B96EA13-E3E7-89EA-EAC6-F800198CE232}"/>
              </a:ext>
            </a:extLst>
          </p:cNvPr>
          <p:cNvSpPr/>
          <p:nvPr/>
        </p:nvSpPr>
        <p:spPr>
          <a:xfrm>
            <a:off x="1283484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7" action="ppaction://hlinksldjump"/>
            <a:extLst>
              <a:ext uri="{FF2B5EF4-FFF2-40B4-BE49-F238E27FC236}">
                <a16:creationId xmlns:a16="http://schemas.microsoft.com/office/drawing/2014/main" id="{3F6CBA4E-7318-1374-79CE-B94075B0C516}"/>
              </a:ext>
            </a:extLst>
          </p:cNvPr>
          <p:cNvSpPr/>
          <p:nvPr/>
        </p:nvSpPr>
        <p:spPr>
          <a:xfrm>
            <a:off x="4342984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8" action="ppaction://hlinksldjump"/>
            <a:extLst>
              <a:ext uri="{FF2B5EF4-FFF2-40B4-BE49-F238E27FC236}">
                <a16:creationId xmlns:a16="http://schemas.microsoft.com/office/drawing/2014/main" id="{0F0D34AE-9493-172B-5796-2C1B6D313680}"/>
              </a:ext>
            </a:extLst>
          </p:cNvPr>
          <p:cNvSpPr/>
          <p:nvPr/>
        </p:nvSpPr>
        <p:spPr>
          <a:xfrm>
            <a:off x="9429541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hlinkClick r:id="rId9" action="ppaction://hlinksldjump"/>
            <a:extLst>
              <a:ext uri="{FF2B5EF4-FFF2-40B4-BE49-F238E27FC236}">
                <a16:creationId xmlns:a16="http://schemas.microsoft.com/office/drawing/2014/main" id="{9A684395-545E-9DA3-3945-7A9179AE0F52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ouple of people sitting on a couch in a room&#10;&#10;Description automatically generated with low confidence">
            <a:extLst>
              <a:ext uri="{FF2B5EF4-FFF2-40B4-BE49-F238E27FC236}">
                <a16:creationId xmlns:a16="http://schemas.microsoft.com/office/drawing/2014/main" id="{72B72ADA-FBC4-E0DD-AB25-EDAE75AE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r="7831"/>
          <a:stretch/>
        </p:blipFill>
        <p:spPr>
          <a:xfrm rot="21353283">
            <a:off x="-317889" y="22443"/>
            <a:ext cx="7548509" cy="5283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Senior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9BC6D4-AEFD-EA19-3E75-047CEF28DB53}"/>
              </a:ext>
            </a:extLst>
          </p:cNvPr>
          <p:cNvSpPr/>
          <p:nvPr/>
        </p:nvSpPr>
        <p:spPr>
          <a:xfrm>
            <a:off x="5236031" y="380999"/>
            <a:ext cx="6814453" cy="4310743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0DAF9A5-3943-92DF-A951-1746E4DCA555}"/>
              </a:ext>
            </a:extLst>
          </p:cNvPr>
          <p:cNvSpPr txBox="1">
            <a:spLocks/>
          </p:cNvSpPr>
          <p:nvPr/>
        </p:nvSpPr>
        <p:spPr>
          <a:xfrm>
            <a:off x="5333999" y="500743"/>
            <a:ext cx="6618513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April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Complete the final amateurism certification with the NCAA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Attend the College-Bound Seniors Seminar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Meet all deadlines for academic and housing deposits, as well as immunizations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Grad Bash at Universal Orlando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Join social media groups for your college graduating class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FB22057-A027-2D1C-BAAD-93C2164ED573}"/>
              </a:ext>
            </a:extLst>
          </p:cNvPr>
          <p:cNvSpPr/>
          <p:nvPr/>
        </p:nvSpPr>
        <p:spPr>
          <a:xfrm>
            <a:off x="5232399" y="4680857"/>
            <a:ext cx="6830785" cy="467787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411705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3411705 w 6830785"/>
              <a:gd name="connsiteY3" fmla="*/ 480786 h 480786"/>
              <a:gd name="connsiteX0" fmla="*/ 3428152 w 6830785"/>
              <a:gd name="connsiteY0" fmla="*/ 484164 h 484164"/>
              <a:gd name="connsiteX1" fmla="*/ 0 w 6830785"/>
              <a:gd name="connsiteY1" fmla="*/ 2722 h 484164"/>
              <a:gd name="connsiteX2" fmla="*/ 6830785 w 6830785"/>
              <a:gd name="connsiteY2" fmla="*/ 0 h 484164"/>
              <a:gd name="connsiteX3" fmla="*/ 3428152 w 6830785"/>
              <a:gd name="connsiteY3" fmla="*/ 484164 h 484164"/>
              <a:gd name="connsiteX0" fmla="*/ 4428613 w 6830785"/>
              <a:gd name="connsiteY0" fmla="*/ 480481 h 480481"/>
              <a:gd name="connsiteX1" fmla="*/ 0 w 6830785"/>
              <a:gd name="connsiteY1" fmla="*/ 2722 h 480481"/>
              <a:gd name="connsiteX2" fmla="*/ 6830785 w 6830785"/>
              <a:gd name="connsiteY2" fmla="*/ 0 h 480481"/>
              <a:gd name="connsiteX3" fmla="*/ 4428613 w 6830785"/>
              <a:gd name="connsiteY3" fmla="*/ 480481 h 48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80481">
                <a:moveTo>
                  <a:pt x="4428613" y="480481"/>
                </a:moveTo>
                <a:lnTo>
                  <a:pt x="0" y="2722"/>
                </a:lnTo>
                <a:lnTo>
                  <a:pt x="6830785" y="0"/>
                </a:lnTo>
                <a:lnTo>
                  <a:pt x="4428613" y="480481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3" action="ppaction://hlinksldjump"/>
            <a:extLst>
              <a:ext uri="{FF2B5EF4-FFF2-40B4-BE49-F238E27FC236}">
                <a16:creationId xmlns:a16="http://schemas.microsoft.com/office/drawing/2014/main" id="{8D211EA2-37AC-6531-9A86-C3A6E0469CC1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hlinkClick r:id="rId4" action="ppaction://hlinksldjump"/>
            <a:extLst>
              <a:ext uri="{FF2B5EF4-FFF2-40B4-BE49-F238E27FC236}">
                <a16:creationId xmlns:a16="http://schemas.microsoft.com/office/drawing/2014/main" id="{4790C22F-AA6F-0512-E5DA-1DAE249CEA05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id="{9D6ABAAF-0E36-9699-EB6E-FB201E3F15FD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id="{841DBF43-36B3-808E-E1B8-E1BCEC381DF5}"/>
              </a:ext>
            </a:extLst>
          </p:cNvPr>
          <p:cNvSpPr/>
          <p:nvPr/>
        </p:nvSpPr>
        <p:spPr>
          <a:xfrm>
            <a:off x="1283484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7" action="ppaction://hlinksldjump"/>
            <a:extLst>
              <a:ext uri="{FF2B5EF4-FFF2-40B4-BE49-F238E27FC236}">
                <a16:creationId xmlns:a16="http://schemas.microsoft.com/office/drawing/2014/main" id="{F8B4F7D5-D651-D94B-A5EB-0DD675FA9676}"/>
              </a:ext>
            </a:extLst>
          </p:cNvPr>
          <p:cNvSpPr/>
          <p:nvPr/>
        </p:nvSpPr>
        <p:spPr>
          <a:xfrm>
            <a:off x="4342984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079625F8-10AA-CDDE-7F88-7BF6CCB02D3F}"/>
              </a:ext>
            </a:extLst>
          </p:cNvPr>
          <p:cNvSpPr/>
          <p:nvPr/>
        </p:nvSpPr>
        <p:spPr>
          <a:xfrm>
            <a:off x="9429541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8BB16B6A-86AB-C2CC-B628-9FCFAE89DBF2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oup of people wearing graduation gowns and caps&#10;&#10;Description automatically generated with medium confidence">
            <a:extLst>
              <a:ext uri="{FF2B5EF4-FFF2-40B4-BE49-F238E27FC236}">
                <a16:creationId xmlns:a16="http://schemas.microsoft.com/office/drawing/2014/main" id="{2E45E263-74E0-67C5-C2A4-4174B7850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63">
            <a:off x="-911602" y="224532"/>
            <a:ext cx="7364306" cy="4908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2146130" y="5784665"/>
            <a:ext cx="7904843" cy="107333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0" y="5766159"/>
            <a:ext cx="12192000" cy="95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Senior Year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FB57AF-7707-9375-12F5-F8C31128F8D3}"/>
              </a:ext>
            </a:extLst>
          </p:cNvPr>
          <p:cNvSpPr/>
          <p:nvPr/>
        </p:nvSpPr>
        <p:spPr>
          <a:xfrm>
            <a:off x="-8313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D790-421C-5678-80EC-F9C90A4C32C3}"/>
              </a:ext>
            </a:extLst>
          </p:cNvPr>
          <p:cNvSpPr/>
          <p:nvPr/>
        </p:nvSpPr>
        <p:spPr>
          <a:xfrm>
            <a:off x="10091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ABAA-E5F2-F9B7-95A0-E4839A07C660}"/>
              </a:ext>
            </a:extLst>
          </p:cNvPr>
          <p:cNvSpPr/>
          <p:nvPr/>
        </p:nvSpPr>
        <p:spPr>
          <a:xfrm>
            <a:off x="203246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99A1D-769B-293C-7287-9029CCE867C5}"/>
              </a:ext>
            </a:extLst>
          </p:cNvPr>
          <p:cNvSpPr/>
          <p:nvPr/>
        </p:nvSpPr>
        <p:spPr>
          <a:xfrm>
            <a:off x="30499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DEB61-A75A-2F30-F830-BFC646F04160}"/>
              </a:ext>
            </a:extLst>
          </p:cNvPr>
          <p:cNvSpPr/>
          <p:nvPr/>
        </p:nvSpPr>
        <p:spPr>
          <a:xfrm>
            <a:off x="4068664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F7B79-C3B9-6E43-F45E-C05A6B814034}"/>
              </a:ext>
            </a:extLst>
          </p:cNvPr>
          <p:cNvSpPr/>
          <p:nvPr/>
        </p:nvSpPr>
        <p:spPr>
          <a:xfrm>
            <a:off x="508614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D5AB6-4E23-E2EE-2B14-3351536F5D15}"/>
              </a:ext>
            </a:extLst>
          </p:cNvPr>
          <p:cNvSpPr/>
          <p:nvPr/>
        </p:nvSpPr>
        <p:spPr>
          <a:xfrm>
            <a:off x="610943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CC03-DBEA-D26B-56E3-6297DD0CE629}"/>
              </a:ext>
            </a:extLst>
          </p:cNvPr>
          <p:cNvSpPr/>
          <p:nvPr/>
        </p:nvSpPr>
        <p:spPr>
          <a:xfrm>
            <a:off x="712691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EC31F-F36D-C2F0-C168-11A705EDA834}"/>
              </a:ext>
            </a:extLst>
          </p:cNvPr>
          <p:cNvSpPr/>
          <p:nvPr/>
        </p:nvSpPr>
        <p:spPr>
          <a:xfrm>
            <a:off x="8149381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FE68-25CB-713B-A402-7897B29E56CE}"/>
              </a:ext>
            </a:extLst>
          </p:cNvPr>
          <p:cNvSpPr/>
          <p:nvPr/>
        </p:nvSpPr>
        <p:spPr>
          <a:xfrm>
            <a:off x="9166858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DAFD8-DBE2-D829-898C-9963AF11E999}"/>
              </a:ext>
            </a:extLst>
          </p:cNvPr>
          <p:cNvSpPr/>
          <p:nvPr/>
        </p:nvSpPr>
        <p:spPr>
          <a:xfrm>
            <a:off x="10190155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39FB16-6956-8147-AAF2-F548094ADBC5}"/>
              </a:ext>
            </a:extLst>
          </p:cNvPr>
          <p:cNvSpPr/>
          <p:nvPr/>
        </p:nvSpPr>
        <p:spPr>
          <a:xfrm>
            <a:off x="11207632" y="5273039"/>
            <a:ext cx="1005840" cy="333102"/>
          </a:xfrm>
          <a:prstGeom prst="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cumin Pro ExtraCondensed Med" panose="020B0608020202020204" pitchFamily="34" charset="0"/>
              </a:rPr>
              <a:t>J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6E10A6-6AE4-3847-16E3-E02ECCE4146A}"/>
              </a:ext>
            </a:extLst>
          </p:cNvPr>
          <p:cNvSpPr/>
          <p:nvPr/>
        </p:nvSpPr>
        <p:spPr>
          <a:xfrm>
            <a:off x="5236031" y="1001487"/>
            <a:ext cx="6814453" cy="369025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3662A64-B9BD-8623-8DE4-AE57C498ADDF}"/>
              </a:ext>
            </a:extLst>
          </p:cNvPr>
          <p:cNvSpPr txBox="1">
            <a:spLocks/>
          </p:cNvSpPr>
          <p:nvPr/>
        </p:nvSpPr>
        <p:spPr>
          <a:xfrm>
            <a:off x="5333999" y="1139905"/>
            <a:ext cx="6618513" cy="355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June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GRADUATION!!!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Request final transcripts be sent to your college and the NCAA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Finish Florida Bright Futures paperwork if eligible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Confirm all paperwork is complete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7CB7DE-A606-F08C-8DEB-5C907C845FAE}"/>
              </a:ext>
            </a:extLst>
          </p:cNvPr>
          <p:cNvSpPr/>
          <p:nvPr/>
        </p:nvSpPr>
        <p:spPr>
          <a:xfrm>
            <a:off x="5232399" y="4680858"/>
            <a:ext cx="6830785" cy="479466"/>
          </a:xfrm>
          <a:custGeom>
            <a:avLst/>
            <a:gdLst>
              <a:gd name="connsiteX0" fmla="*/ 1349828 w 6792685"/>
              <a:gd name="connsiteY0" fmla="*/ 468086 h 468086"/>
              <a:gd name="connsiteX1" fmla="*/ 0 w 6792685"/>
              <a:gd name="connsiteY1" fmla="*/ 21772 h 468086"/>
              <a:gd name="connsiteX2" fmla="*/ 6792685 w 6792685"/>
              <a:gd name="connsiteY2" fmla="*/ 0 h 468086"/>
              <a:gd name="connsiteX3" fmla="*/ 1349828 w 6792685"/>
              <a:gd name="connsiteY3" fmla="*/ 468086 h 468086"/>
              <a:gd name="connsiteX0" fmla="*/ 1387928 w 6830785"/>
              <a:gd name="connsiteY0" fmla="*/ 468086 h 468086"/>
              <a:gd name="connsiteX1" fmla="*/ 0 w 6830785"/>
              <a:gd name="connsiteY1" fmla="*/ 2722 h 468086"/>
              <a:gd name="connsiteX2" fmla="*/ 6830785 w 6830785"/>
              <a:gd name="connsiteY2" fmla="*/ 0 h 468086"/>
              <a:gd name="connsiteX3" fmla="*/ 1387928 w 6830785"/>
              <a:gd name="connsiteY3" fmla="*/ 468086 h 468086"/>
              <a:gd name="connsiteX0" fmla="*/ 1381578 w 6830785"/>
              <a:gd name="connsiteY0" fmla="*/ 487136 h 487136"/>
              <a:gd name="connsiteX1" fmla="*/ 0 w 6830785"/>
              <a:gd name="connsiteY1" fmla="*/ 2722 h 487136"/>
              <a:gd name="connsiteX2" fmla="*/ 6830785 w 6830785"/>
              <a:gd name="connsiteY2" fmla="*/ 0 h 487136"/>
              <a:gd name="connsiteX3" fmla="*/ 1381578 w 6830785"/>
              <a:gd name="connsiteY3" fmla="*/ 487136 h 487136"/>
              <a:gd name="connsiteX0" fmla="*/ 1362528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1362528 w 6830785"/>
              <a:gd name="connsiteY3" fmla="*/ 480786 h 480786"/>
              <a:gd name="connsiteX0" fmla="*/ 3411705 w 6830785"/>
              <a:gd name="connsiteY0" fmla="*/ 480786 h 480786"/>
              <a:gd name="connsiteX1" fmla="*/ 0 w 6830785"/>
              <a:gd name="connsiteY1" fmla="*/ 2722 h 480786"/>
              <a:gd name="connsiteX2" fmla="*/ 6830785 w 6830785"/>
              <a:gd name="connsiteY2" fmla="*/ 0 h 480786"/>
              <a:gd name="connsiteX3" fmla="*/ 3411705 w 6830785"/>
              <a:gd name="connsiteY3" fmla="*/ 480786 h 480786"/>
              <a:gd name="connsiteX0" fmla="*/ 3428152 w 6830785"/>
              <a:gd name="connsiteY0" fmla="*/ 484164 h 484164"/>
              <a:gd name="connsiteX1" fmla="*/ 0 w 6830785"/>
              <a:gd name="connsiteY1" fmla="*/ 2722 h 484164"/>
              <a:gd name="connsiteX2" fmla="*/ 6830785 w 6830785"/>
              <a:gd name="connsiteY2" fmla="*/ 0 h 484164"/>
              <a:gd name="connsiteX3" fmla="*/ 3428152 w 6830785"/>
              <a:gd name="connsiteY3" fmla="*/ 484164 h 484164"/>
              <a:gd name="connsiteX0" fmla="*/ 6470757 w 6830785"/>
              <a:gd name="connsiteY0" fmla="*/ 492477 h 492477"/>
              <a:gd name="connsiteX1" fmla="*/ 0 w 6830785"/>
              <a:gd name="connsiteY1" fmla="*/ 2722 h 492477"/>
              <a:gd name="connsiteX2" fmla="*/ 6830785 w 6830785"/>
              <a:gd name="connsiteY2" fmla="*/ 0 h 492477"/>
              <a:gd name="connsiteX3" fmla="*/ 6470757 w 6830785"/>
              <a:gd name="connsiteY3" fmla="*/ 492477 h 49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785" h="492477">
                <a:moveTo>
                  <a:pt x="6470757" y="492477"/>
                </a:moveTo>
                <a:lnTo>
                  <a:pt x="0" y="2722"/>
                </a:lnTo>
                <a:lnTo>
                  <a:pt x="6830785" y="0"/>
                </a:lnTo>
                <a:lnTo>
                  <a:pt x="6470757" y="492477"/>
                </a:lnTo>
                <a:close/>
              </a:path>
            </a:pathLst>
          </a:custGeom>
          <a:gradFill>
            <a:gsLst>
              <a:gs pos="0">
                <a:schemeClr val="bg2">
                  <a:lumMod val="50000"/>
                </a:schemeClr>
              </a:gs>
              <a:gs pos="17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hlinkClick r:id="rId3" action="ppaction://hlinksldjump"/>
            <a:extLst>
              <a:ext uri="{FF2B5EF4-FFF2-40B4-BE49-F238E27FC236}">
                <a16:creationId xmlns:a16="http://schemas.microsoft.com/office/drawing/2014/main" id="{F0ABAF24-2D5B-3B2B-B1ED-32B0EA6ADC3D}"/>
              </a:ext>
            </a:extLst>
          </p:cNvPr>
          <p:cNvSpPr/>
          <p:nvPr/>
        </p:nvSpPr>
        <p:spPr>
          <a:xfrm rot="5400000">
            <a:off x="9693190" y="618263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hlinkClick r:id="rId4" action="ppaction://hlinksldjump"/>
            <a:extLst>
              <a:ext uri="{FF2B5EF4-FFF2-40B4-BE49-F238E27FC236}">
                <a16:creationId xmlns:a16="http://schemas.microsoft.com/office/drawing/2014/main" id="{9C76D54F-941C-B5DA-465D-6890BABAF1D2}"/>
              </a:ext>
            </a:extLst>
          </p:cNvPr>
          <p:cNvSpPr/>
          <p:nvPr/>
        </p:nvSpPr>
        <p:spPr>
          <a:xfrm rot="16200000">
            <a:off x="1425473" y="6175018"/>
            <a:ext cx="1073337" cy="277391"/>
          </a:xfrm>
          <a:prstGeom prst="triangle">
            <a:avLst>
              <a:gd name="adj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id="{546ECAE9-4ADC-6E7A-F657-7E3CBB4F4938}"/>
              </a:ext>
            </a:extLst>
          </p:cNvPr>
          <p:cNvSpPr/>
          <p:nvPr/>
        </p:nvSpPr>
        <p:spPr>
          <a:xfrm>
            <a:off x="2338452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id="{FA22B091-A142-B9D6-6595-BB07AEC41B1E}"/>
              </a:ext>
            </a:extLst>
          </p:cNvPr>
          <p:cNvSpPr/>
          <p:nvPr/>
        </p:nvSpPr>
        <p:spPr>
          <a:xfrm>
            <a:off x="1283484" y="5209287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7" action="ppaction://hlinksldjump"/>
            <a:extLst>
              <a:ext uri="{FF2B5EF4-FFF2-40B4-BE49-F238E27FC236}">
                <a16:creationId xmlns:a16="http://schemas.microsoft.com/office/drawing/2014/main" id="{DF1A243B-040F-7F1D-01D9-D02AB3AF4440}"/>
              </a:ext>
            </a:extLst>
          </p:cNvPr>
          <p:cNvSpPr/>
          <p:nvPr/>
        </p:nvSpPr>
        <p:spPr>
          <a:xfrm>
            <a:off x="4342984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hlinkClick r:id="rId8" action="ppaction://hlinksldjump"/>
            <a:extLst>
              <a:ext uri="{FF2B5EF4-FFF2-40B4-BE49-F238E27FC236}">
                <a16:creationId xmlns:a16="http://schemas.microsoft.com/office/drawing/2014/main" id="{58976A5F-2D3E-4121-231E-FA35A8E3FEA9}"/>
              </a:ext>
            </a:extLst>
          </p:cNvPr>
          <p:cNvSpPr/>
          <p:nvPr/>
        </p:nvSpPr>
        <p:spPr>
          <a:xfrm>
            <a:off x="9429541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D66367CE-A8C1-ACB4-C793-91A6B6969F58}"/>
              </a:ext>
            </a:extLst>
          </p:cNvPr>
          <p:cNvSpPr/>
          <p:nvPr/>
        </p:nvSpPr>
        <p:spPr>
          <a:xfrm>
            <a:off x="11481952" y="5209285"/>
            <a:ext cx="457200" cy="457200"/>
          </a:xfrm>
          <a:prstGeom prst="ellipse">
            <a:avLst/>
          </a:prstGeom>
          <a:solidFill>
            <a:srgbClr val="0032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405F0DF9-B719-D5E4-89EF-764B5884E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42" y="0"/>
            <a:ext cx="1060013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918857" y="0"/>
            <a:ext cx="7904843" cy="6857999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4114800" y="65316"/>
            <a:ext cx="7478485" cy="7141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College Lists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Dream School – the school that if you were accepted you would go to because it’s always been the school you’ve followed or you may have family connections to it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Stretch School – a school whose GPA, entrance exam requirements, and/or UTRs/scoring averages are better than your current numbers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Realistic School – a school whose GPA, exam scores, and athletics are in line with yours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Safety School – a school whose GPA, exam scores, and athletics are less than your current numbers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Middle 50% - GPA and scores of the middle quartiles of a freshman class</a:t>
            </a:r>
          </a:p>
        </p:txBody>
      </p:sp>
    </p:spTree>
    <p:extLst>
      <p:ext uri="{BB962C8B-B14F-4D97-AF65-F5344CB8AC3E}">
        <p14:creationId xmlns:p14="http://schemas.microsoft.com/office/powerpoint/2010/main" val="13665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FF2B19-38B6-9A80-7D2C-F24E8D693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323681"/>
              </p:ext>
            </p:extLst>
          </p:nvPr>
        </p:nvGraphicFramePr>
        <p:xfrm>
          <a:off x="1" y="1"/>
          <a:ext cx="12191999" cy="10630686"/>
        </p:xfrm>
        <a:graphic>
          <a:graphicData uri="http://schemas.openxmlformats.org/drawingml/2006/table">
            <a:tbl>
              <a:tblPr/>
              <a:tblGrid>
                <a:gridCol w="1966452">
                  <a:extLst>
                    <a:ext uri="{9D8B030D-6E8A-4147-A177-3AD203B41FA5}">
                      <a16:colId xmlns:a16="http://schemas.microsoft.com/office/drawing/2014/main" val="1610306549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2520807241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2995993013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2740919477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741051645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4272962537"/>
                    </a:ext>
                  </a:extLst>
                </a:gridCol>
                <a:gridCol w="2097547">
                  <a:extLst>
                    <a:ext uri="{9D8B030D-6E8A-4147-A177-3AD203B41FA5}">
                      <a16:colId xmlns:a16="http://schemas.microsoft.com/office/drawing/2014/main" val="201497690"/>
                    </a:ext>
                  </a:extLst>
                </a:gridCol>
                <a:gridCol w="1573160">
                  <a:extLst>
                    <a:ext uri="{9D8B030D-6E8A-4147-A177-3AD203B41FA5}">
                      <a16:colId xmlns:a16="http://schemas.microsoft.com/office/drawing/2014/main" val="428840509"/>
                    </a:ext>
                  </a:extLst>
                </a:gridCol>
              </a:tblGrid>
              <a:tr h="430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M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F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Weekends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870971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Early Morning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Breakfast | 7:00-7:25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0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89515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Wake-Up-7:25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23495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Period 1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Precalculus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@Inspiration L6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248573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7:30-8:20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75756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Period 2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Spanish 3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@SVB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2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908814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8:25-9:15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013686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Period 3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Health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@Sekou's L6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3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473597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9:20-10:10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411818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Period 4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Economics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@SVB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4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926142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10:20-11:10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91411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Period 5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English 12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Saddlebrook Splitz Blitz L5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5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30827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11:15-12:05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549503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Lunch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Lunch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@Inspiration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6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60270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12:05-12:35/1:00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59379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Period 6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393009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12:40-1:30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7288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Sport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Tennis | 1:00-3:00</a:t>
                      </a:r>
                      <a:b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Strength &amp; Conditioning | 3:00-5:00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@Hunter's Creek L6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8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150969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1:00-5:00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92162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Evening Free 1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@SVB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9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155868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5:00-700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05918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Study Hall/Grocery/Free 2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Study Hall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Grocery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@Inspiration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10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21135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7:00-8:30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109384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Evening Free 3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11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517465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8:30-Lights Out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37760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12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452192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200291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Saddlebrook L6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13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526553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97520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14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096139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55694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@Inspiration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15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93840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447563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@SVB UTR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9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16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463757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630956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37422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226796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FC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Week 18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86534"/>
                  </a:ext>
                </a:extLst>
              </a:tr>
              <a:tr h="26840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6" marR="4576" marT="4576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75877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6E9FA5B2-8576-4F33-C93D-B3C0E33582F6}"/>
              </a:ext>
            </a:extLst>
          </p:cNvPr>
          <p:cNvGrpSpPr/>
          <p:nvPr/>
        </p:nvGrpSpPr>
        <p:grpSpPr>
          <a:xfrm>
            <a:off x="-1" y="-1"/>
            <a:ext cx="12192001" cy="9144001"/>
            <a:chOff x="-1" y="-1"/>
            <a:chExt cx="12192001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40CD4F9-77BE-1324-EC71-9CC4D6EB9D64}"/>
                </a:ext>
              </a:extLst>
            </p:cNvPr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rgbClr val="003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young person sitting at a desk&#10;&#10;Description automatically generated">
              <a:extLst>
                <a:ext uri="{FF2B5EF4-FFF2-40B4-BE49-F238E27FC236}">
                  <a16:creationId xmlns:a16="http://schemas.microsoft.com/office/drawing/2014/main" id="{02737761-3843-429C-590A-DD93A90B2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094513" cy="914400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E23BCB-EA22-4B4B-4A36-30E41EF6809F}"/>
                </a:ext>
              </a:extLst>
            </p:cNvPr>
            <p:cNvSpPr/>
            <p:nvPr/>
          </p:nvSpPr>
          <p:spPr>
            <a:xfrm>
              <a:off x="588131" y="4834235"/>
              <a:ext cx="9132425" cy="1339769"/>
            </a:xfrm>
            <a:prstGeom prst="rect">
              <a:avLst/>
            </a:prstGeom>
            <a:solidFill>
              <a:srgbClr val="006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361859BA-2FEE-FAD0-28CA-2570A88195A3}"/>
                </a:ext>
              </a:extLst>
            </p:cNvPr>
            <p:cNvSpPr txBox="1">
              <a:spLocks/>
            </p:cNvSpPr>
            <p:nvPr/>
          </p:nvSpPr>
          <p:spPr>
            <a:xfrm>
              <a:off x="972507" y="5077303"/>
              <a:ext cx="7478485" cy="10252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0" dirty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80000"/>
                      </a:prstClr>
                    </a:outerShdw>
                  </a:effectLst>
                  <a:latin typeface="The Andallass" panose="02000500000000000000" pitchFamily="50" charset="0"/>
                </a:rPr>
                <a:t>Sample High School Schedule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7015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B695E7-1B2A-9F36-0329-3BB3A932F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845124"/>
              </p:ext>
            </p:extLst>
          </p:nvPr>
        </p:nvGraphicFramePr>
        <p:xfrm>
          <a:off x="0" y="0"/>
          <a:ext cx="12191999" cy="6857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6451">
                  <a:extLst>
                    <a:ext uri="{9D8B030D-6E8A-4147-A177-3AD203B41FA5}">
                      <a16:colId xmlns:a16="http://schemas.microsoft.com/office/drawing/2014/main" val="1162428965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1287437277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2225226684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2166965063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2124974504"/>
                    </a:ext>
                  </a:extLst>
                </a:gridCol>
                <a:gridCol w="1310968">
                  <a:extLst>
                    <a:ext uri="{9D8B030D-6E8A-4147-A177-3AD203B41FA5}">
                      <a16:colId xmlns:a16="http://schemas.microsoft.com/office/drawing/2014/main" val="1547002346"/>
                    </a:ext>
                  </a:extLst>
                </a:gridCol>
                <a:gridCol w="2097548">
                  <a:extLst>
                    <a:ext uri="{9D8B030D-6E8A-4147-A177-3AD203B41FA5}">
                      <a16:colId xmlns:a16="http://schemas.microsoft.com/office/drawing/2014/main" val="3924532491"/>
                    </a:ext>
                  </a:extLst>
                </a:gridCol>
                <a:gridCol w="1573160">
                  <a:extLst>
                    <a:ext uri="{9D8B030D-6E8A-4147-A177-3AD203B41FA5}">
                      <a16:colId xmlns:a16="http://schemas.microsoft.com/office/drawing/2014/main" val="626711957"/>
                    </a:ext>
                  </a:extLst>
                </a:gridCol>
              </a:tblGrid>
              <a:tr h="33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cumin Pro ExtraCondensed Med" panose="020B060802020202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Weekends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603214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Early Morning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Breakfast | 6:20-6:45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C8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EBE4D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6932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Wake-Up-7:25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928124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Period 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6"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Practice | 7:00-10:00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9600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Texas (Su@12)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199188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7:25-8:15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238867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Period 2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Practice | 7:00-10:00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96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@UCF (Su@5)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39033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8:30-9:20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31782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Period 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USF (F@2)</a:t>
                      </a:r>
                      <a:b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Mississippi State (Sa@2)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Week 3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564522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9:35-10:25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569970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Period 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Clean-Up | 10:00-10:30</a:t>
                      </a:r>
                      <a:b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Lunch | 11:00-11:30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FSU (R@5 in Lake Nona)</a:t>
                      </a:r>
                      <a:b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USC (Sa@2 in Lake Nona)</a:t>
                      </a:r>
                      <a:b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Stanford (Su@10 in Lake Nona)</a:t>
                      </a:r>
                      <a:endParaRPr lang="it-IT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Week 4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437123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10:40-11:30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632471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Period 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PHH 2015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MAC 1140 | DISC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PHH 2015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MAC 1140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PHH 2015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Kentucky (F@1 in Chicago)</a:t>
                      </a:r>
                      <a:b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UNC (Sa@1 in Chicago)</a:t>
                      </a:r>
                      <a:b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Baylor (Su@10 in Chicago)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507035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11:45-12:35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888546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Period 6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ECO 2013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Library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ECO 2013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MAC 1140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ECO 2013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@Mississippi State (R@4)</a:t>
                      </a:r>
                      <a:b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@LSU (Sa@1)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Week 6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393180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12:50-1:40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067458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Period 7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GLY 1000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GLY 1000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Library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GLY 1000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Alabama (Su@12)</a:t>
                      </a:r>
                      <a:br>
                        <a:rPr lang="es-E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s-E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TCU (T@5)</a:t>
                      </a:r>
                      <a:endParaRPr lang="es-E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Week 7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53889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1:55-2:45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851702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Period 8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Nap, Rest, Meditation | 3:00-3:30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C8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@Ole Miss (R@4)</a:t>
                      </a:r>
                      <a:b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@Vandy (Sa@12)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8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33826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3:00-3:50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345414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Period 9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GLY 1150 | LAB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i-F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Arkansas (F@5)</a:t>
                      </a:r>
                      <a:br>
                        <a:rPr lang="fi-F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fi-FI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Auburn (Su@12)</a:t>
                      </a:r>
                      <a:endParaRPr lang="fi-FI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Week 9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030840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4:05-4:55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882935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Period 10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Strength and Conditioning | ~5:00-6:00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9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@Texas A&amp;M (Sa@2)</a:t>
                      </a:r>
                      <a:endParaRPr lang="pt-B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698563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5:10-6:00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680984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Period 11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Clean-Up | ~6:00-6:30</a:t>
                      </a:r>
                      <a:b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Dinner | 6:30-7:00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Eastern Kentucky (W@10 and 2)</a:t>
                      </a:r>
                      <a:b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Tennessee (F@5) </a:t>
                      </a:r>
                      <a:b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Georgia (Su@12)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Week 11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363991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6:15-7:05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260247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ECO 2013 | SG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CLA 2100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Stud. Org | 7:00-8:00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CLA 2100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UNF (T@5)</a:t>
                      </a:r>
                      <a:b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Kentucky (F@5)</a:t>
                      </a:r>
                      <a:b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@South Carolina (Su@1)</a:t>
                      </a:r>
                      <a:endParaRPr lang="it-IT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C2AE7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820220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7:20-8:10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6761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CLA 2100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006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SEC Tournament (W-</a:t>
                      </a:r>
                      <a:r>
                        <a:rPr lang="en-US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Su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in Auburn)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70222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8:20-9:10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838956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NCAA Tournament Rounds 1 and 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37790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9:20-10:10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56472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Late Night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NCAA Tournament Sweet 16 and Elite 8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rgbClr val="D7C9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92" marR="5392" marT="5392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79069"/>
                  </a:ext>
                </a:extLst>
              </a:tr>
              <a:tr h="203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After Class-Bed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5392" marR="5392" marT="5392" marB="0" anchor="b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577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9265C-AB09-D637-40F9-3D041690C1E6}"/>
              </a:ext>
            </a:extLst>
          </p:cNvPr>
          <p:cNvGrpSpPr/>
          <p:nvPr/>
        </p:nvGrpSpPr>
        <p:grpSpPr>
          <a:xfrm>
            <a:off x="1" y="0"/>
            <a:ext cx="13671589" cy="6858000"/>
            <a:chOff x="1" y="0"/>
            <a:chExt cx="13671589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761DCD-20AB-2458-B35D-BAECBCBD13A7}"/>
                </a:ext>
              </a:extLst>
            </p:cNvPr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rgbClr val="003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group of people sitting in a lecture hall&#10;&#10;Description automatically generated">
              <a:extLst>
                <a:ext uri="{FF2B5EF4-FFF2-40B4-BE49-F238E27FC236}">
                  <a16:creationId xmlns:a16="http://schemas.microsoft.com/office/drawing/2014/main" id="{4486C48C-AA6B-8C5D-6917-43F9B4A06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2"/>
            <a:stretch/>
          </p:blipFill>
          <p:spPr>
            <a:xfrm>
              <a:off x="6095999" y="0"/>
              <a:ext cx="7575591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254E26-59C0-2EC6-42C3-AFB35AC0C74C}"/>
                </a:ext>
              </a:extLst>
            </p:cNvPr>
            <p:cNvSpPr/>
            <p:nvPr/>
          </p:nvSpPr>
          <p:spPr>
            <a:xfrm>
              <a:off x="588131" y="4834235"/>
              <a:ext cx="9132425" cy="1339769"/>
            </a:xfrm>
            <a:prstGeom prst="rect">
              <a:avLst/>
            </a:prstGeom>
            <a:solidFill>
              <a:srgbClr val="006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347C02C3-6A49-918A-B4BC-A1DE42AFBA7F}"/>
                </a:ext>
              </a:extLst>
            </p:cNvPr>
            <p:cNvSpPr txBox="1">
              <a:spLocks/>
            </p:cNvSpPr>
            <p:nvPr/>
          </p:nvSpPr>
          <p:spPr>
            <a:xfrm>
              <a:off x="972507" y="5077303"/>
              <a:ext cx="7478485" cy="10252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0" dirty="0">
                  <a:solidFill>
                    <a:schemeClr val="bg1"/>
                  </a:solidFill>
                  <a:effectLst>
                    <a:outerShdw blurRad="254000" algn="ctr" rotWithShape="0">
                      <a:prstClr val="black">
                        <a:alpha val="80000"/>
                      </a:prstClr>
                    </a:outerShdw>
                  </a:effectLst>
                  <a:latin typeface="The Andallass" panose="02000500000000000000" pitchFamily="50" charset="0"/>
                </a:rPr>
                <a:t>Sample College Schedule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7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F4DB6EC9-C03D-1272-9F2F-EA7A13473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r="49621"/>
          <a:stretch/>
        </p:blipFill>
        <p:spPr>
          <a:xfrm>
            <a:off x="6095999" y="-9065"/>
            <a:ext cx="6096001" cy="686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70114" y="348344"/>
            <a:ext cx="7946571" cy="5246914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566057" y="478971"/>
            <a:ext cx="7478485" cy="605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6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Colleges and Universities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 – a school that offers a specific set of specialized classes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 of Journalism, College of Engineering, College of Business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University – a mix of colleges located on one campus or organized under a single administration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University of South Florida, University of Tampa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Liberal Arts College – a post-secondary school that only offers bachelors degrees in topics related to liberal arts and sciences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English, History, Economics, Mathematics, Biology, etc.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taking a picture with 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C21D6265-A8BA-31A2-CEAC-1C52B3F79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07" y="-84394"/>
            <a:ext cx="12039599" cy="802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55600" y="304787"/>
            <a:ext cx="7966528" cy="3541368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571500" y="514349"/>
            <a:ext cx="7478485" cy="3331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College Advising Activities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ésumé Writing Seminar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NCAA Initial Eligibility Center Discussion and Registration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USF Campus Visit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College-Bound Seniors Seminar</a:t>
            </a:r>
            <a:endParaRPr lang="en-US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3CF2660C-BB03-03D8-2647-C70F29DB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8"/>
          <a:stretch/>
        </p:blipFill>
        <p:spPr>
          <a:xfrm>
            <a:off x="-3305937" y="0"/>
            <a:ext cx="940193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918857" y="337457"/>
            <a:ext cx="7904843" cy="6183085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4114800" y="468086"/>
            <a:ext cx="7478485" cy="605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The NCAA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Legislates and enforces amateurism rules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Registration with the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NCAA Initial Eligibility Center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 required for all levels of competition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Five years to compete four/Redshirting</a:t>
            </a:r>
            <a:endParaRPr lang="en-US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Determines scholarship limits for Division I and II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Scholarship players (partial and full)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Preferred Walk-Ons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Walk-Ons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Runs end-of-season tournaments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886AC1-3F41-AC99-D57B-20736FB7B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117915"/>
              </p:ext>
            </p:extLst>
          </p:nvPr>
        </p:nvGraphicFramePr>
        <p:xfrm>
          <a:off x="619125" y="1296955"/>
          <a:ext cx="10953750" cy="4739953"/>
        </p:xfrm>
        <a:graphic>
          <a:graphicData uri="http://schemas.openxmlformats.org/drawingml/2006/table">
            <a:tbl>
              <a:tblPr/>
              <a:tblGrid>
                <a:gridCol w="2190750">
                  <a:extLst>
                    <a:ext uri="{9D8B030D-6E8A-4147-A177-3AD203B41FA5}">
                      <a16:colId xmlns:a16="http://schemas.microsoft.com/office/drawing/2014/main" val="2171124492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92036489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44726174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65281749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995238359"/>
                    </a:ext>
                  </a:extLst>
                </a:gridCol>
              </a:tblGrid>
              <a:tr h="43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Organization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Division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Conferences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Types of Schools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Scholarships/Team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75686"/>
                  </a:ext>
                </a:extLst>
              </a:tr>
              <a:tr h="7788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666014"/>
                  </a:ext>
                </a:extLst>
              </a:tr>
              <a:tr h="7454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NCAA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Acumin Pro ExtraCondensed Med" panose="020B0608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Division 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High-Majors (Power 5)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Mid-Majors (Group of 5)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Low-Majors (FCS)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Mostly Research and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Doctoral Conferring Universities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Golf Men's: 4.5 | Women's: 6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Tennis Men's: 4.5 | Women's: 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793125"/>
                  </a:ext>
                </a:extLst>
              </a:tr>
              <a:tr h="745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Division II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Similar Schools by Region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Some Doctoral,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Some Universities,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and Some Liberal Arts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Golf Men's: 3.6 | Women's: 5.4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Tennis Men's: 4.5 | Women's: 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60064"/>
                  </a:ext>
                </a:extLst>
              </a:tr>
              <a:tr h="500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Division III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Similar Schools by Region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Mostly Liberal Arts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and Some Universities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No Athletic Scholarships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(only academic money given)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56829"/>
                  </a:ext>
                </a:extLst>
              </a:tr>
              <a:tr h="7788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486563"/>
                  </a:ext>
                </a:extLst>
              </a:tr>
              <a:tr h="500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NAIA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None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Similar Schools by Region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Smaller Schools, Colleges,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and Universities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Golf Men's: 5 | Women's: 5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Tennis Men's: 5 | Women's: 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827982"/>
                  </a:ext>
                </a:extLst>
              </a:tr>
              <a:tr h="7788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468302"/>
                  </a:ext>
                </a:extLst>
              </a:tr>
              <a:tr h="5006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NCCAA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Division 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Regional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Bible Colleges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and Seminaries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Golf Men’s: 5 | Women’s: 5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Tennis Men’s: 5 | Women’s: 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223912"/>
                  </a:ext>
                </a:extLst>
              </a:tr>
              <a:tr h="500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Division II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Regional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Bible Colleges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and Seminaries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Golf Men’s: 5 | Women’s: 5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Tennis Men’s: 5 | Women’s: 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642137"/>
                  </a:ext>
                </a:extLst>
              </a:tr>
              <a:tr h="7788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884088"/>
                  </a:ext>
                </a:extLst>
              </a:tr>
              <a:tr h="500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NJCAA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cumin Pro ExtraCondensed Med" panose="020B0608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cumin Pro ExtraCondensed Med" panose="020B0608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By State/Regional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2-Year Colleges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and a Few 4-Year Programs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Golf Men's: 8 | Women's: 8</a:t>
                      </a:r>
                      <a:b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cumin Pro ExtraCondensed Med" panose="020B0608020202020204" pitchFamily="34" charset="0"/>
                        </a:rPr>
                        <a:t>Tennis Men's: 9 | Women's: 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281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71373DA-DCA6-EFE3-93E9-DC64E3B726FA}"/>
              </a:ext>
            </a:extLst>
          </p:cNvPr>
          <p:cNvSpPr/>
          <p:nvPr/>
        </p:nvSpPr>
        <p:spPr>
          <a:xfrm>
            <a:off x="1524000" y="6182704"/>
            <a:ext cx="9163050" cy="675296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5E6E8-0CFB-5316-08B8-3DA07D16EB55}"/>
              </a:ext>
            </a:extLst>
          </p:cNvPr>
          <p:cNvSpPr txBox="1"/>
          <p:nvPr/>
        </p:nvSpPr>
        <p:spPr>
          <a:xfrm>
            <a:off x="1537216" y="6182704"/>
            <a:ext cx="227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NCAA Interactive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1B34D-EBE0-F80F-A078-30FAE8AE027B}"/>
              </a:ext>
            </a:extLst>
          </p:cNvPr>
          <p:cNvSpPr txBox="1"/>
          <p:nvPr/>
        </p:nvSpPr>
        <p:spPr>
          <a:xfrm>
            <a:off x="3816218" y="6182704"/>
            <a:ext cx="227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NAIA Interactive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32348-D763-4E14-AC88-1EDCEC665747}"/>
              </a:ext>
            </a:extLst>
          </p:cNvPr>
          <p:cNvSpPr txBox="1"/>
          <p:nvPr/>
        </p:nvSpPr>
        <p:spPr>
          <a:xfrm>
            <a:off x="6095220" y="6182704"/>
            <a:ext cx="227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NJCAA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5E65D-CF77-4CC1-9E7F-A7CA095DF4D0}"/>
              </a:ext>
            </a:extLst>
          </p:cNvPr>
          <p:cNvSpPr txBox="1"/>
          <p:nvPr/>
        </p:nvSpPr>
        <p:spPr>
          <a:xfrm>
            <a:off x="8374222" y="6182704"/>
            <a:ext cx="227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NCCAA Member Listing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CCD1-8834-FF24-DF66-684376966DB5}"/>
              </a:ext>
            </a:extLst>
          </p:cNvPr>
          <p:cNvSpPr/>
          <p:nvPr/>
        </p:nvSpPr>
        <p:spPr>
          <a:xfrm>
            <a:off x="1524000" y="-83"/>
            <a:ext cx="9163050" cy="1151241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32BEA-273E-80D2-CB02-67A65524C476}"/>
              </a:ext>
            </a:extLst>
          </p:cNvPr>
          <p:cNvSpPr txBox="1"/>
          <p:nvPr/>
        </p:nvSpPr>
        <p:spPr>
          <a:xfrm>
            <a:off x="1070782" y="118914"/>
            <a:ext cx="100488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US Sanctioning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20738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playing golf&#10;&#10;Description automatically generated with medium confidence">
            <a:extLst>
              <a:ext uri="{FF2B5EF4-FFF2-40B4-BE49-F238E27FC236}">
                <a16:creationId xmlns:a16="http://schemas.microsoft.com/office/drawing/2014/main" id="{A6479384-1B30-D5D0-9F9A-8B67D1D36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/>
          <a:stretch/>
        </p:blipFill>
        <p:spPr>
          <a:xfrm>
            <a:off x="6096000" y="-1"/>
            <a:ext cx="84486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55600" y="337457"/>
            <a:ext cx="7966528" cy="6183085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571500" y="468086"/>
            <a:ext cx="7478485" cy="605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Recruiting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Recruiting is a student-led process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Self-promotion through r</a:t>
            </a: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cs typeface="Calibri" panose="020F0502020204030204" pitchFamily="34" charset="0"/>
              </a:rPr>
              <a:t>ésumés, emails, social media, cold calls, and in-person contacts</a:t>
            </a:r>
            <a:endParaRPr lang="en-US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Developing relationships with coaches at programs of interest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College advisor, administration, teachers, and parents act as a support system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Provide advice, proofread emails, help them locate resources, etc.</a:t>
            </a:r>
            <a:endParaRPr lang="en-US" sz="44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Become knowledgeable about the process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 Counseling Site</a:t>
            </a:r>
            <a:endParaRPr lang="en-US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NCSA Videos</a:t>
            </a:r>
            <a:endParaRPr lang="en-US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athletic game, sport, outdoor&#10;&#10;Description automatically generated">
            <a:extLst>
              <a:ext uri="{FF2B5EF4-FFF2-40B4-BE49-F238E27FC236}">
                <a16:creationId xmlns:a16="http://schemas.microsoft.com/office/drawing/2014/main" id="{2FCA4592-AF12-A324-EE2F-03FB824D5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r="5212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62857" y="337456"/>
            <a:ext cx="7946571" cy="6183085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558800" y="468086"/>
            <a:ext cx="7478485" cy="605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Recruiting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Accounts needed for this process</a:t>
            </a:r>
          </a:p>
          <a:p>
            <a:pPr lvl="1">
              <a:buFont typeface="Acumin Pro ExtraCondensed Med" panose="020B0608020202020204" pitchFamily="34" charset="0"/>
              <a:buChar char="—"/>
            </a:pPr>
            <a:r>
              <a:rPr lang="en-US" sz="2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NCAA Initial Eligibility Center</a:t>
            </a:r>
          </a:p>
          <a:p>
            <a:pPr lvl="1">
              <a:buFont typeface="Acumin Pro ExtraCondensed Med" panose="020B0608020202020204" pitchFamily="34" charset="0"/>
              <a:buChar char="—"/>
            </a:pPr>
            <a:r>
              <a:rPr lang="en-US" sz="2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Common App – college applications for 1,000+ schools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Tennis</a:t>
            </a:r>
          </a:p>
          <a:p>
            <a:pPr lvl="1">
              <a:buFont typeface="Acumin Pro ExtraCondensed Med" panose="020B0608020202020204" pitchFamily="34" charset="0"/>
              <a:buChar char="—"/>
            </a:pPr>
            <a:r>
              <a:rPr lang="en-US" sz="2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UTR – tracks all eligible tournaments and matches</a:t>
            </a:r>
          </a:p>
          <a:p>
            <a:pPr>
              <a:buFont typeface="Acumin Pro ExtraCondensed Med" panose="020B0608020202020204" pitchFamily="34" charset="0"/>
              <a:buChar char="—"/>
            </a:pPr>
            <a:r>
              <a:rPr lang="en-US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Golf</a:t>
            </a:r>
          </a:p>
          <a:p>
            <a:pPr lvl="1">
              <a:buFont typeface="Acumin Pro ExtraCondensed Med" panose="020B0608020202020204" pitchFamily="34" charset="0"/>
              <a:buChar char="—"/>
            </a:pPr>
            <a:r>
              <a:rPr lang="en-US" sz="2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HJGT – personal player page with records by year</a:t>
            </a:r>
          </a:p>
          <a:p>
            <a:pPr lvl="1">
              <a:buFont typeface="Acumin Pro ExtraCondensed Med" panose="020B0608020202020204" pitchFamily="34" charset="0"/>
              <a:buChar char="—"/>
            </a:pPr>
            <a:r>
              <a:rPr lang="en-US" sz="28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Junior Golf Scoreboard</a:t>
            </a: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winging a golf club&#10;&#10;Description automatically generated">
            <a:extLst>
              <a:ext uri="{FF2B5EF4-FFF2-40B4-BE49-F238E27FC236}">
                <a16:creationId xmlns:a16="http://schemas.microsoft.com/office/drawing/2014/main" id="{D2D25322-C43F-337E-BC71-FBC0036A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2" t="25795" b="19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4EE2F-7206-3113-264F-EF2AE24D31BD}"/>
              </a:ext>
            </a:extLst>
          </p:cNvPr>
          <p:cNvSpPr/>
          <p:nvPr/>
        </p:nvSpPr>
        <p:spPr>
          <a:xfrm>
            <a:off x="3918857" y="2737757"/>
            <a:ext cx="7946571" cy="3148693"/>
          </a:xfrm>
          <a:prstGeom prst="rect">
            <a:avLst/>
          </a:prstGeom>
          <a:solidFill>
            <a:srgbClr val="00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DDEDBA-A5D9-035E-C600-C78315444BC2}"/>
              </a:ext>
            </a:extLst>
          </p:cNvPr>
          <p:cNvSpPr txBox="1">
            <a:spLocks/>
          </p:cNvSpPr>
          <p:nvPr/>
        </p:nvSpPr>
        <p:spPr>
          <a:xfrm>
            <a:off x="4114800" y="2868386"/>
            <a:ext cx="7478485" cy="368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The Andallass" panose="02000500000000000000" pitchFamily="50" charset="0"/>
              </a:rPr>
              <a:t>Other Resources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USTA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Tennis Recruiting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NCSA Men’s Tennis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NCSA Women’s Tennis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Sports Camps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 Collegiate Tennis Rankings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Junior Golf Scoreboard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NCSA Men’s Golf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NCSA Women’s Golf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Junior Golf Hub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Golfstat Collegiate Golf Rankings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0000"/>
                    </a:prstClr>
                  </a:outerShdw>
                </a:effectLst>
                <a:latin typeface="Acumin Pro ExtraCondensed Med" panose="020B0608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CollegeGolf.com</a:t>
            </a:r>
            <a:endParaRPr lang="en-US" sz="32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effectLst>
                <a:outerShdw blurRad="254000" algn="ctr" rotWithShape="0">
                  <a:prstClr val="black">
                    <a:alpha val="80000"/>
                  </a:prstClr>
                </a:outerShdw>
              </a:effectLst>
              <a:latin typeface="Acumin Pro ExtraCondensed Med" panose="020B0608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4967</TotalTime>
  <Words>2428</Words>
  <Application>Microsoft Office PowerPoint</Application>
  <PresentationFormat>Widescreen</PresentationFormat>
  <Paragraphs>687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Acumin Pro ExtraCondensed Med</vt:lpstr>
      <vt:lpstr>Arial</vt:lpstr>
      <vt:lpstr>Calibri</vt:lpstr>
      <vt:lpstr>Calibri Light</vt:lpstr>
      <vt:lpstr>The Andallass</vt:lpstr>
      <vt:lpstr>Office Theme</vt:lpstr>
      <vt:lpstr>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Rosenke</dc:creator>
  <cp:lastModifiedBy>Christopher Rosenke</cp:lastModifiedBy>
  <cp:revision>148</cp:revision>
  <dcterms:created xsi:type="dcterms:W3CDTF">2023-04-10T14:09:02Z</dcterms:created>
  <dcterms:modified xsi:type="dcterms:W3CDTF">2023-07-31T06:48:15Z</dcterms:modified>
</cp:coreProperties>
</file>